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400" r:id="rId3"/>
    <p:sldId id="403" r:id="rId4"/>
    <p:sldId id="404" r:id="rId5"/>
    <p:sldId id="413" r:id="rId6"/>
    <p:sldId id="414" r:id="rId7"/>
    <p:sldId id="407" r:id="rId8"/>
    <p:sldId id="408" r:id="rId9"/>
    <p:sldId id="360" r:id="rId10"/>
    <p:sldId id="358" r:id="rId11"/>
    <p:sldId id="359" r:id="rId12"/>
    <p:sldId id="380" r:id="rId13"/>
    <p:sldId id="363" r:id="rId14"/>
    <p:sldId id="364" r:id="rId15"/>
    <p:sldId id="374" r:id="rId16"/>
    <p:sldId id="375" r:id="rId17"/>
    <p:sldId id="377" r:id="rId18"/>
    <p:sldId id="379" r:id="rId19"/>
    <p:sldId id="398" r:id="rId20"/>
    <p:sldId id="378" r:id="rId21"/>
    <p:sldId id="371" r:id="rId22"/>
    <p:sldId id="390" r:id="rId23"/>
    <p:sldId id="372" r:id="rId24"/>
    <p:sldId id="369" r:id="rId25"/>
    <p:sldId id="385" r:id="rId26"/>
    <p:sldId id="386" r:id="rId27"/>
    <p:sldId id="399" r:id="rId28"/>
    <p:sldId id="373" r:id="rId29"/>
    <p:sldId id="361" r:id="rId30"/>
    <p:sldId id="362" r:id="rId31"/>
    <p:sldId id="368" r:id="rId32"/>
    <p:sldId id="397" r:id="rId33"/>
    <p:sldId id="382" r:id="rId34"/>
    <p:sldId id="367" r:id="rId35"/>
    <p:sldId id="383" r:id="rId36"/>
    <p:sldId id="384" r:id="rId37"/>
    <p:sldId id="389" r:id="rId38"/>
    <p:sldId id="392" r:id="rId39"/>
    <p:sldId id="409" r:id="rId40"/>
    <p:sldId id="410" r:id="rId41"/>
    <p:sldId id="395" r:id="rId42"/>
    <p:sldId id="415" r:id="rId43"/>
    <p:sldId id="396" r:id="rId44"/>
    <p:sldId id="411" r:id="rId45"/>
    <p:sldId id="394" r:id="rId46"/>
    <p:sldId id="412" r:id="rId47"/>
    <p:sldId id="355" r:id="rId48"/>
    <p:sldId id="370" r:id="rId4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A64BDF-6AC9-CD0B-3153-7700E7ABD99A}" name="c0qnoj15kh@univie.onmicrosoft.com" initials="" userId="S::c0qnoj15kh@univie.onmicrosoft.com::4f532f23-bf2c-455d-be39-0576df094ec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73706" autoAdjust="0"/>
  </p:normalViewPr>
  <p:slideViewPr>
    <p:cSldViewPr snapToGrid="0" showGuides="1">
      <p:cViewPr varScale="1">
        <p:scale>
          <a:sx n="122" d="100"/>
          <a:sy n="122" d="100"/>
        </p:scale>
        <p:origin x="-150" y="-90"/>
      </p:cViewPr>
      <p:guideLst>
        <p:guide orient="horz" pos="2137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C848-BA17-41E0-BBC0-653A5652A9B4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135A-E763-4D9A-BDEF-0FE85007FF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2968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4384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218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320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69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0757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587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3568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084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343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59112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BE0828-C3AE-8688-4090-5D637A75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611D0B2C-3684-CC5B-B5D8-DB1C3A2B1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A268786F-5C8B-EDC6-539F-B3FD2FEF7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5DB354A-8168-1B6E-319C-51574F44C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55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1F64BA-94F9-0EDF-D63A-2F897DBE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9C6E0D78-4480-E701-1D60-37F42891C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C911E348-93E2-DBDF-0191-EEB3A514F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3B15C2E-ED00-3D81-85E8-387C8B0A3E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214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81775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4493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5443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99385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63967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46950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7ADC41-ECD7-5157-4ED9-6CB65FE2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B3AC1408-5DB7-0FEB-F048-3A236E767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6000D464-B513-CF14-0407-5EF13FC90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9F131457-E661-C970-93CF-8D1816C81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573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12FC03-44FB-805C-BD68-26E39A78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7117DEEB-E710-CEA7-3414-97F459723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C62FDF0C-4351-DD7C-0629-28C4EECAF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6DF8CD3-BE93-F937-38F1-56F02D78E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606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60427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1213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A98741-FEA4-8E9A-7B00-F5EC90503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13B78F27-6890-2B5D-33C3-FD7486DF2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8FFFA31A-35C9-5051-9D36-CDEA80582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12F8FA1-8BFA-4160-DDC2-903304ACB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80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1398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623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0917D0-6D6E-6558-D0A6-681CF8B20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BE8B41AE-F4F6-BB32-0B53-9065D6DF4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F5FB1F50-66D1-583F-A25D-0AA76D215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ADA2A2E-A68C-DDB1-7644-94474C739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955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AC5B2B-00CA-DE3D-14C1-1506217CE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86DBAFF3-B7DF-B5AA-68AF-498BA6038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E9818273-ACB8-2FF7-E178-ED433AE01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B145190-4CF0-BD50-8EA8-F3066B9CE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91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2E5802-6E1A-D94A-12FF-CB6F9552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31D12D0B-3981-EAC8-DF1E-2E38D09DE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67D74DA9-ADC1-1082-6D4E-68C3ED052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D63592D-BBBE-C8D3-2BBC-D9C40C594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096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5B509B-8C1F-E7B3-8972-E99B5AECA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76FAEC1B-C1CC-331C-E8D4-9D9260050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9CE762BB-DA3C-DE0C-C285-203C32702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726D652-398D-2AA7-DA13-04A8F8A9F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56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A3F950-FAB7-D965-32FC-B883ED91B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3B3DA4CF-7DCE-FF10-169F-A77B5D026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1223F4D1-ECD8-95DD-8950-A9F8E77F3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34DE1059-49F7-8B75-2B09-58461BF5B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204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CE3A88-829B-6D54-687F-51A9EF5D2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6B767E0D-43AF-CBF0-7060-952264A4B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32B69ED9-ABD3-373D-06F8-0658E05BB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DE80E99-966A-B256-B1F7-7C4543C9C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7079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4A8385-48CD-C364-F42A-85CFF9D8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AF9500D7-794E-4539-FA4E-66BBE176F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F57A7C21-3D86-611B-DF27-08AB0BCCF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F541B74-669B-F6CD-C648-9596BAC32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5267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F82F31D-6864-268C-6DB5-368B77AD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0AE43B96-FDF1-6A53-87AE-DE65ECDE46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1088EFC2-A472-4324-2E5E-827EEC447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58AF6A1-A895-7728-E494-B43B15B5B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93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FD27CE-FF98-3883-6438-F08ABA32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005EA070-CFCC-D0FC-8DDB-54FC0BABB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181D87A6-87E1-EBBF-004A-C058D27F5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2D18D4E1-8459-756A-B3B2-9EB41646C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659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40D6B9-FA58-B34B-3A61-A0FCF7DA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DA8F6567-7C00-6492-B312-605FDB645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F5831FAD-FDD9-085B-8A75-7F8770580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29850D0-31E8-498F-4E57-FE6E26BBB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9085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8E30B9-16A6-D016-23CA-9E4B4BDB0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AF045FD7-8BE8-E225-B80E-616505E642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D6A8D503-508B-5346-C994-514DCF236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2B1034D-98C4-4251-8FD9-2B95AA1ED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5344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2D0C26-2B09-F2DF-A50C-71822F299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4A3E6103-96C5-10B6-53AF-CF1CD7035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C6247C22-08DE-E2C6-9F67-43F703991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8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BFC670F6-3D85-B053-8BE8-02D033C50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6131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És végül a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annyi lenne, hogy pajzsmirigy működési zavaroknál (főleg a PM </a:t>
            </a:r>
            <a:r>
              <a:rPr lang="hu-HU" dirty="0" err="1"/>
              <a:t>alulműködés</a:t>
            </a:r>
            <a:r>
              <a:rPr lang="hu-HU" dirty="0"/>
              <a:t> esetén) gondoljunk a PM </a:t>
            </a:r>
            <a:r>
              <a:rPr lang="hu-HU" dirty="0" err="1"/>
              <a:t>mikrotápanyag</a:t>
            </a:r>
            <a:r>
              <a:rPr lang="hu-HU" dirty="0"/>
              <a:t> igényére is, mert az egyszerű hormonpótlással előfordulhat hogy elérjük, hogy a TSH normál tartományba kerül, de a beteg továbbra sem érzi jól magát. Itt jegyezném meg, hogy különben se elégedjünk meg egy egyszerű TSH méréssel, a képhez a szabad hormon szintek, rT3 és az antitestek szintjének ismerete is hozzátartozik. És ha kell pótoljuk a hiányzó mikrótápanyagokat, vitaminokat is, hogy a pillangónk erőteljes legyen és jól tudjon szolgálni minket.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31833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623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3B3DFE-54BC-43B8-97D6-88C0757E1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33265B54-13C6-183E-DD2D-16043B820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A0C5AB3A-A74D-842E-82A6-638B9BFF1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D1E470C-8697-17B7-DC29-6BB578D86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565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5B81F1-62DE-6D00-8957-0405F8ADF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CE5555F8-1659-4AAA-0775-BCAB67AF8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81B6FC6A-847B-9835-D10F-BBA9A7F88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2E9E6EA-8F12-25F4-000D-9D413CD0AE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76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B24EAD-91F3-2BBD-CFEF-AB85B6FCE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E1D92675-564A-C2FB-9DE6-E5BDFB372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E4C0E862-B684-AB27-EA3A-17DD818E8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5327D267-C5CD-8838-B53D-9BB5B042DF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70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8585AA-E56D-2723-7013-E37895922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xmlns="" id="{1A68C276-7DDF-704A-C92C-7BAFE5BA6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xmlns="" id="{4368F41A-2CCC-CBB7-03D2-23ADC5F92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1C69F6A-4FBB-7E1D-9614-6C6A3EDD2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9135A-E763-4D9A-BDEF-0FE85007FFED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57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9135A-E763-4D9A-BDEF-0FE85007FFED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6540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6C4B65-0EB8-E6AE-03BB-6D8A5A8C5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77309D8-E263-C23D-1209-4B34F512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462B31E-548A-9988-BA26-31908F20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47E77AA-F477-004F-A444-316D2862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DC9D4910-AE88-F424-D020-DE946C02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818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2F10D8C-A2E2-AA74-0844-A32AE6A3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E434061-789B-70A5-ACAC-823E16971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0DE5E02-8616-2AFA-A2F4-F70172F2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4A52AFB-C6F1-8391-B3F7-F6726033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C939A85-1091-D36E-B6A4-4A6985C5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9328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EF46685A-9598-BC29-45C0-AD0BF2B66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06D674E-A150-85E1-8ED7-469655FC7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0F1452C-8A31-677B-7200-6A51E070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8AD88D3-D7A2-67C4-384C-198E85DD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4A103B5-641B-84F6-AA49-165600DC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004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6D5A6F3-C763-1FF8-38AA-F3E06907F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F09FE02-A5FB-8853-8B3F-EE63CB2E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AFE2F9F-B7F6-9639-AED5-C2AC80F5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BF0334D-5B29-851B-50A7-500514770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792CD5B-F40B-5803-64E9-65A879FD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678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426D33B-69B5-F17B-AD7B-B8C658C0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C7B13C7-3931-650E-6E91-BF3EE34AE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F66EDB4-2810-0808-756D-CD7F9BFA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A510D15-7F07-E5EB-FF83-96EFBF09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2D90625-D12C-317F-FD80-43D2B427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4275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35DD617-BAA0-2F90-5EBF-1C0B4DBF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BC29028-9CCF-343B-4509-C7A8E1E6D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5F504B1-FD44-597F-8EB1-4BF22FE87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A336111-2E8B-4972-E72F-83E196CD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8661024-3272-F783-B86A-5FAB8F34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41ACBC6-BD0A-32F1-959A-8FBFCF59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9781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B4193F-953C-E78E-EF4C-B45F43FA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5B73DFB-8C6D-5A9E-538F-612F161A8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D2179FCA-B660-F21F-2B2B-D9F7F4419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2778CC0-DEDC-52D6-2B25-BDF3E5523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D7AA5355-3A6B-89D9-AC57-51539759F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4A0082A9-3580-FE24-26F4-20F5C6B6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9D8CE872-EEA1-0EB4-7861-0596BF87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82749C92-E7C6-94CA-03F9-D21C3379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2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C40EB58-D210-DF2A-DB6B-D1F3BD48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612A6CC-E30E-1E3D-B9D8-C5F411FE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B4067F65-FFB1-E893-D29D-07990E4B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F4861DC6-871D-A111-4225-8E67D937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4285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F2DFD2A3-9225-4827-8012-131C118E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9649AF68-7DAA-DBAE-1934-0A744EA6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4A75D1F4-8317-B7F4-6933-F1545926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6184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E2E02B2-5B41-8A71-8982-416820E0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6515480-50DD-63DD-CABC-8F9031F4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48CA29B-7425-11F6-E88B-422647E12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5DCF3851-66D6-9169-1866-5BBE6AEB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E9C2AE1-C472-39F2-9B34-0A6F3D41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4C73B23-2725-68C2-A40C-E79929A4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3182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A33C094-19FD-5714-0DF3-1A1BF44A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032614B3-8056-0056-1D6C-071F519F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47478FFD-6326-9BEF-1B96-589732051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5843161-26E2-B822-3E4F-2684E6A2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452AD0C4-CB5D-FC56-B2D6-6A0719DD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8E476E96-A07C-AE76-9AEC-38F979E0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5281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F205BD8D-0C9D-F947-EE47-100FCA41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9FA702E-C753-7593-19EB-093C0681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6274D6D-B002-3C73-9EB9-384DC41B6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0F886-A4B0-485E-AA8A-F65DD99C4B3C}" type="datetimeFigureOut">
              <a:rPr lang="hu-HU" smtClean="0"/>
              <a:pPr/>
              <a:t>2025. 01. 26.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1AB3844-DCA0-14D9-3AD1-FDAF35BBB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730D94F-1886-FFFF-5789-844267769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9A6ED-8BD9-4255-A7D2-0F92F9EC65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546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47F52B6-B6B6-16CB-018E-BAC362626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5668"/>
            <a:ext cx="9144000" cy="2506663"/>
          </a:xfrm>
        </p:spPr>
        <p:txBody>
          <a:bodyPr>
            <a:normAutofit fontScale="90000"/>
          </a:bodyPr>
          <a:lstStyle/>
          <a:p>
            <a:r>
              <a:rPr lang="hu-HU" sz="5600" dirty="0">
                <a:solidFill>
                  <a:srgbClr val="92D050"/>
                </a:solidFill>
                <a:latin typeface="Algerian" panose="04020705040A02060702" pitchFamily="82" charset="0"/>
              </a:rPr>
              <a:t>Funkcionális </a:t>
            </a:r>
            <a:r>
              <a:rPr lang="hu-HU" sz="5600" dirty="0" err="1">
                <a:solidFill>
                  <a:srgbClr val="92D050"/>
                </a:solidFill>
                <a:latin typeface="Algerian" panose="04020705040A02060702" pitchFamily="82" charset="0"/>
              </a:rPr>
              <a:t>mikrotápanyagpótlás</a:t>
            </a:r>
            <a:r>
              <a:rPr lang="hu-HU" sz="5600" dirty="0">
                <a:solidFill>
                  <a:srgbClr val="92D050"/>
                </a:solidFill>
                <a:latin typeface="Algerian" panose="04020705040A02060702" pitchFamily="82" charset="0"/>
              </a:rPr>
              <a:t> Gyakorlati alkalmazása  </a:t>
            </a:r>
            <a:r>
              <a:rPr lang="hu-HU" sz="5600" dirty="0" err="1">
                <a:solidFill>
                  <a:srgbClr val="92D050"/>
                </a:solidFill>
                <a:latin typeface="Algerian" panose="04020705040A02060702" pitchFamily="82" charset="0"/>
              </a:rPr>
              <a:t>IMMUNOLÓGIában</a:t>
            </a:r>
            <a:r>
              <a:rPr lang="hu-HU" dirty="0">
                <a:latin typeface="Algerian" panose="04020705040A02060702" pitchFamily="82" charset="0"/>
              </a:rPr>
              <a:t/>
            </a:r>
            <a:br>
              <a:rPr lang="hu-HU" dirty="0">
                <a:latin typeface="Algerian" panose="04020705040A02060702" pitchFamily="82" charset="0"/>
              </a:rPr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FCB496D-ED4E-A3BB-FFFB-86D1A7DBA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" y="4831398"/>
            <a:ext cx="10952480" cy="1655762"/>
          </a:xfrm>
        </p:spPr>
        <p:txBody>
          <a:bodyPr>
            <a:normAutofit fontScale="92500" lnSpcReduction="10000"/>
          </a:bodyPr>
          <a:lstStyle/>
          <a:p>
            <a:endParaRPr lang="hu-HU" dirty="0"/>
          </a:p>
          <a:p>
            <a:endParaRPr lang="hu-HU" dirty="0"/>
          </a:p>
          <a:p>
            <a:pPr algn="l"/>
            <a:r>
              <a:rPr lang="hu-HU" dirty="0"/>
              <a:t>								Borús Hajnal</a:t>
            </a:r>
          </a:p>
          <a:p>
            <a:pPr algn="l"/>
            <a:r>
              <a:rPr lang="hu-HU" dirty="0"/>
              <a:t>Budapest</a:t>
            </a:r>
            <a:r>
              <a:rPr lang="hu-HU"/>
              <a:t>, 2025.01.19. </a:t>
            </a:r>
            <a:r>
              <a:rPr lang="hu-HU" dirty="0"/>
              <a:t>				Belgyógyász, </a:t>
            </a:r>
            <a:r>
              <a:rPr lang="hu-HU" dirty="0" err="1"/>
              <a:t>diabetológus</a:t>
            </a:r>
            <a:r>
              <a:rPr lang="hu-HU" dirty="0"/>
              <a:t>, endokrinológus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0480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Hypothyreosis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tünetei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4802147" cy="4119172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Fáradtság, kimerültség					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Agyi köd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Depresszió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Túlsúly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Székrekedés, IBS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Hajhullás (száraz, durva tapintású)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Bőrszárazság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5968855" y="1504668"/>
            <a:ext cx="5347399" cy="459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Hideg végtagok, hidegérzékenység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Ízületi fájdalom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Izommerevség, izomgörcs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Libidócsökkenés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Menstruációs zavarok, termékenységi problémák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Golyva</a:t>
            </a:r>
          </a:p>
        </p:txBody>
      </p:sp>
    </p:spTree>
    <p:extLst>
      <p:ext uri="{BB962C8B-B14F-4D97-AF65-F5344CB8AC3E}">
        <p14:creationId xmlns:p14="http://schemas.microsoft.com/office/powerpoint/2010/main" xmlns="" val="172989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/>
            </a:r>
            <a:b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</a:br>
            <a:r>
              <a:rPr lang="hu-HU" sz="6000" dirty="0" err="1">
                <a:solidFill>
                  <a:srgbClr val="92D050"/>
                </a:solidFill>
                <a:latin typeface="Jumble" panose="02000503000000020004" pitchFamily="2" charset="0"/>
              </a:rPr>
              <a:t>Hyperthyreosis</a:t>
            </a:r>
            <a:r>
              <a:rPr lang="hu-HU" sz="6000" dirty="0">
                <a:solidFill>
                  <a:srgbClr val="92D050"/>
                </a:solidFill>
                <a:latin typeface="Jumble" panose="02000503000000020004" pitchFamily="2" charset="0"/>
              </a:rPr>
              <a:t> tünetei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4802147" cy="4119172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Fáradtság, kimerültség				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Palpitácó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Hasmenés, gyakori székelés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Fogyás, erős étvágy mellett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Izomgyengeség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Szomjúságérzet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Hajhullás (vékony, töredező)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Vékony, meleg, nedves bőr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Meleg végtagok, melegérzékenység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6262116" y="1481848"/>
            <a:ext cx="5039359" cy="538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Belső remegés, idegesség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Alvási nehézségek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Libidócsökkenés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Menstruációs zavarok, termékenységi problémák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Golyva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Exophtalmus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Basedow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5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Az alul- és túlműkő pajzsmirigy extrém esetei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2480950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4" name="Kép 3" descr="kretenizmus&#10;">
            <a:extLst>
              <a:ext uri="{FF2B5EF4-FFF2-40B4-BE49-F238E27FC236}">
                <a16:creationId xmlns:a16="http://schemas.microsoft.com/office/drawing/2014/main" xmlns="" id="{BDBEFE85-511A-970F-ED34-55037632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21" y="2071316"/>
            <a:ext cx="2120900" cy="217551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B5CFDF4-76C2-2FF0-9BA0-8C04BF4C177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0121" y="4847641"/>
            <a:ext cx="2659143" cy="173516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732E99B9-CEAE-9EA9-9F38-FCE55EC6ED5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4553" y="2009955"/>
            <a:ext cx="2480950" cy="137105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0AF9EFD-3799-A62B-E2E2-BB997234C0FE}"/>
              </a:ext>
            </a:extLst>
          </p:cNvPr>
          <p:cNvSpPr txBox="1"/>
          <p:nvPr/>
        </p:nvSpPr>
        <p:spPr>
          <a:xfrm>
            <a:off x="3755570" y="5133750"/>
            <a:ext cx="2303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Kezeletlen és </a:t>
            </a:r>
          </a:p>
          <a:p>
            <a:r>
              <a:rPr lang="hu-HU" sz="2800" dirty="0"/>
              <a:t>kezelt mixödéma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596188B3-8417-1419-6A69-98D32E589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93" y="4804739"/>
            <a:ext cx="2759476" cy="112203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420F0AFA-E4A8-4847-FB7D-2B4B89A2DA2A}"/>
              </a:ext>
            </a:extLst>
          </p:cNvPr>
          <p:cNvSpPr txBox="1"/>
          <p:nvPr/>
        </p:nvSpPr>
        <p:spPr>
          <a:xfrm>
            <a:off x="2911021" y="3758005"/>
            <a:ext cx="276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Kretenizmus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7810A3D9-8B19-6C63-E890-F9CB55396EA5}"/>
              </a:ext>
            </a:extLst>
          </p:cNvPr>
          <p:cNvSpPr txBox="1"/>
          <p:nvPr/>
        </p:nvSpPr>
        <p:spPr>
          <a:xfrm>
            <a:off x="9282419" y="2486103"/>
            <a:ext cx="1985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Golyva (Strúma)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9DBE019B-1B6B-71B4-7D43-57A50C6907D6}"/>
              </a:ext>
            </a:extLst>
          </p:cNvPr>
          <p:cNvSpPr txBox="1"/>
          <p:nvPr/>
        </p:nvSpPr>
        <p:spPr>
          <a:xfrm>
            <a:off x="9282419" y="5104146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Exophtalmus</a:t>
            </a:r>
            <a:endParaRPr lang="hu-HU" sz="2800" dirty="0"/>
          </a:p>
          <a:p>
            <a:r>
              <a:rPr lang="hu-HU" sz="2800" dirty="0"/>
              <a:t>(EOP)</a:t>
            </a:r>
          </a:p>
        </p:txBody>
      </p:sp>
    </p:spTree>
    <p:extLst>
      <p:ext uri="{BB962C8B-B14F-4D97-AF65-F5344CB8AC3E}">
        <p14:creationId xmlns:p14="http://schemas.microsoft.com/office/powerpoint/2010/main" xmlns="" val="161802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 hormonképzés szabályozása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A7A7B773-DB09-A719-9024-2F540317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796" y="2530650"/>
            <a:ext cx="3799357" cy="319945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DD1E7A40-EE3A-E6F9-0B2D-961140E93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849" y="2279211"/>
            <a:ext cx="32861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41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Pajzsmirigy hormonszintézis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ép 2" descr="A képen diagram, szöveg, tervezés látható&#10;&#10;Automatikusan generált leírás">
            <a:extLst>
              <a:ext uri="{FF2B5EF4-FFF2-40B4-BE49-F238E27FC236}">
                <a16:creationId xmlns:a16="http://schemas.microsoft.com/office/drawing/2014/main" xmlns="" id="{AC1E0BD6-3B26-DA73-C39F-C7F9E4D75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213574"/>
            <a:ext cx="6635345" cy="388305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3CF89C6-ECE0-1123-7E7F-D0524285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0" y="3038546"/>
            <a:ext cx="2886075" cy="193357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ACD13DF-CF25-1490-E20D-BA3DE4BE7FDA}"/>
              </a:ext>
            </a:extLst>
          </p:cNvPr>
          <p:cNvSpPr txBox="1"/>
          <p:nvPr/>
        </p:nvSpPr>
        <p:spPr>
          <a:xfrm>
            <a:off x="9017000" y="2523486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pajzsmirigy szövettani képe</a:t>
            </a:r>
          </a:p>
        </p:txBody>
      </p:sp>
    </p:spTree>
    <p:extLst>
      <p:ext uri="{BB962C8B-B14F-4D97-AF65-F5344CB8AC3E}">
        <p14:creationId xmlns:p14="http://schemas.microsoft.com/office/powerpoint/2010/main" xmlns="" val="33347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Tirozin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(</a:t>
            </a:r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fenilalaninból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)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1485423"/>
          </a:xfrm>
        </p:spPr>
        <p:txBody>
          <a:bodyPr anchor="t">
            <a:normAutofit lnSpcReduction="10000"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4C0B7A8C-0C94-9207-EE5B-FE3DF6279F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60" y="4464003"/>
            <a:ext cx="3522021" cy="1200330"/>
          </a:xfrm>
          <a:prstGeom prst="rect">
            <a:avLst/>
          </a:prstGeom>
        </p:spPr>
      </p:pic>
      <p:pic>
        <p:nvPicPr>
          <p:cNvPr id="11" name="Kép 10" descr="A képen diagram, sor, Betűtípus, tervezés látható&#10;&#10;Automatikusan generált leírás">
            <a:extLst>
              <a:ext uri="{FF2B5EF4-FFF2-40B4-BE49-F238E27FC236}">
                <a16:creationId xmlns:a16="http://schemas.microsoft.com/office/drawing/2014/main" xmlns="" id="{AACBC2D6-915E-F2EB-5556-E705AF2248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803" y="2045196"/>
            <a:ext cx="3335478" cy="1343824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B26082B-5EA9-66D0-D188-2125CCFB7E43}"/>
              </a:ext>
            </a:extLst>
          </p:cNvPr>
          <p:cNvSpPr txBox="1"/>
          <p:nvPr/>
        </p:nvSpPr>
        <p:spPr>
          <a:xfrm>
            <a:off x="4789754" y="2525377"/>
            <a:ext cx="5731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FENILALANIN – </a:t>
            </a:r>
            <a:r>
              <a:rPr lang="hu-HU" sz="2400" dirty="0"/>
              <a:t>esszenciális </a:t>
            </a:r>
            <a:r>
              <a:rPr lang="hu-HU" sz="2400" dirty="0" err="1"/>
              <a:t>aminósav</a:t>
            </a:r>
            <a:endParaRPr lang="hu-HU" sz="2400" dirty="0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CBF36F66-A931-1E15-9EC0-C2AD001DF641}"/>
              </a:ext>
            </a:extLst>
          </p:cNvPr>
          <p:cNvSpPr txBox="1"/>
          <p:nvPr/>
        </p:nvSpPr>
        <p:spPr>
          <a:xfrm>
            <a:off x="4789753" y="4914846"/>
            <a:ext cx="6851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TIROZIN – </a:t>
            </a:r>
            <a:r>
              <a:rPr lang="hu-HU" sz="2400" dirty="0" err="1"/>
              <a:t>fenilalaninból</a:t>
            </a:r>
            <a:r>
              <a:rPr lang="hu-HU" sz="2400" dirty="0"/>
              <a:t> képződik a szervezetben</a:t>
            </a:r>
          </a:p>
        </p:txBody>
      </p:sp>
    </p:spTree>
    <p:extLst>
      <p:ext uri="{BB962C8B-B14F-4D97-AF65-F5344CB8AC3E}">
        <p14:creationId xmlns:p14="http://schemas.microsoft.com/office/powerpoint/2010/main" xmlns="" val="46228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2" y="47433"/>
            <a:ext cx="1161957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Fenilalanin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tartalmú élelmiszerek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972799" cy="473925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942568" y="1853332"/>
            <a:ext cx="10487431" cy="472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Vörös húsok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marha, sertés, bárány, őz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Baromfi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csirke, pulyka, kacsa, liba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Tenger gyümölcsei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lazac, pisztráng, tonhal, makréla, garnéla, homár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Tojás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Tejtermékek</a:t>
            </a:r>
            <a:r>
              <a:rPr kumimoji="0" lang="hu-HU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sajt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Diófélék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mandula, pisztácia,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makadámia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dió, kesudió, dió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Hüvelyesek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borsó, bab, </a:t>
            </a: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Gabonák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Szója (DE!)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569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52" y="47433"/>
            <a:ext cx="1161957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Tirozin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tartalmú élelmiszerek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0972799" cy="473925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942568" y="1853332"/>
            <a:ext cx="10487431" cy="472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Vörös húsok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marha, sertés, bárány, őz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Baromfi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csirke, pulyka, kacsa, liba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Tenger gyümölcsei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lazac, pisztráng, tonhal, makréla, garnéla, homár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Tojás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sajt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Diófélék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mandula, pisztácia,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makadámia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dió, kesudió, dió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Hüvelyesek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borsó, bab,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Gabonák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Szója (DE!)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7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JÓD - PM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3708279" y="1193076"/>
            <a:ext cx="8200876" cy="542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NIS-en keresztül jut a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folliculusokba</a:t>
            </a:r>
            <a:endParaRPr lang="hu-H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Halogén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többi halogén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(klór, fluor, bróm) versengenek a jódreceptorért.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egyéb mirigyes szervünkre hatással van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Kiemelt jelentőség: terhesség, szoptatás (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Hashimoto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esetén is adjuk!!!)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Esszenciális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mikrotápanyag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táplálkozással kell bevinni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Kép 8" descr="A képen szöveg, Betűtípus, szimbólum, szám látható&#10;&#10;Automatikusan generált leírás">
            <a:extLst>
              <a:ext uri="{FF2B5EF4-FFF2-40B4-BE49-F238E27FC236}">
                <a16:creationId xmlns:a16="http://schemas.microsoft.com/office/drawing/2014/main" xmlns="" id="{C01E3913-DCAB-5037-1B51-923428CB4F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282" y="2722536"/>
            <a:ext cx="2421967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33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BE94DD2-7719-A759-1183-F1773505E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6DDA9D5D-5A13-6CBC-F790-196FD5709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1404B2D-FF7D-E2EC-4836-CC018C1F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JÓD – esszenciális </a:t>
            </a:r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mikrotápanyag</a:t>
            </a:r>
            <a:endParaRPr lang="hu-HU" sz="5400" dirty="0">
              <a:solidFill>
                <a:srgbClr val="92D050"/>
              </a:solidFill>
              <a:latin typeface="Jumble" panose="02000503000000020004" pitchFamily="2" charset="0"/>
            </a:endParaRP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3F68824E-81E0-2CA6-53E2-98C5949984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F8F8D5C-5081-F034-7199-CC8828B9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2BDB6CD-2297-0C19-7FC0-03E2F6F85104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99E9224-1ADC-B5B1-5731-47785DF258A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5FD2320-1555-471E-EFC2-66F7DB5B6649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F0F72DB6-A65F-1A4B-7E4D-7724B1575D6C}"/>
              </a:ext>
            </a:extLst>
          </p:cNvPr>
          <p:cNvSpPr txBox="1"/>
          <p:nvPr/>
        </p:nvSpPr>
        <p:spPr>
          <a:xfrm>
            <a:off x="6059487" y="1899528"/>
            <a:ext cx="5895387" cy="482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Táplálékkal vagy étrendkiegészítővel kell bevinni.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 tápanyagforrások: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Tengeri alga (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nori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kelp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kombu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wakame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tőkehal, tonhal, osztriga, garnéla, tejtermékek, tojás, marhamáj, csirke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858F80F4-DEDB-C383-4A8B-47799FF4B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85" y="2374745"/>
            <a:ext cx="44862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32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ABB3B79-742B-0E89-AF74-558188F6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C9C09E0F-3B39-0AF6-0269-5467F2A5F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7AECA69-318A-8CB6-11AA-426BC5D9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Autoimmunitás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?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D6D31055-B140-CE22-B102-2BE48E5F5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B4BCC37-B47E-0581-AC01-8AC6356F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85" y="3419166"/>
            <a:ext cx="4322437" cy="283649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FB8081C-3FCB-D9D1-250D-A830C0040280}"/>
              </a:ext>
            </a:extLst>
          </p:cNvPr>
          <p:cNvSpPr txBox="1"/>
          <p:nvPr/>
        </p:nvSpPr>
        <p:spPr>
          <a:xfrm>
            <a:off x="6142227" y="2199231"/>
            <a:ext cx="5025220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Immunrendszerünk bizonyos sejtjeink, </a:t>
            </a:r>
            <a:r>
              <a:rPr lang="hu-HU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szöveteink</a:t>
            </a: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ellen támad és gyulladási reakciót vált ki.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CA8997F-8524-9A65-625A-573385643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2444319"/>
            <a:ext cx="4789394" cy="339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37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 hormonszintézis</a:t>
            </a:r>
          </a:p>
        </p:txBody>
      </p:sp>
      <p:pic>
        <p:nvPicPr>
          <p:cNvPr id="3" name="Kép 2" descr="A képen diagram, szöveg, tervezés látható&#10;&#10;Automatikusan generált leírás">
            <a:extLst>
              <a:ext uri="{FF2B5EF4-FFF2-40B4-BE49-F238E27FC236}">
                <a16:creationId xmlns:a16="http://schemas.microsoft.com/office/drawing/2014/main" xmlns="" id="{AC1E0BD6-3B26-DA73-C39F-C7F9E4D75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753" y="2308302"/>
            <a:ext cx="6313516" cy="36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82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VAS - PM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3902417" y="2232455"/>
            <a:ext cx="8200876" cy="399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TPO – vastartalmú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protein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vashiány megnövelheti az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aTPO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és az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aTg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szinteket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Circulus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vitiosus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vashiány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hypothyreosist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okoz, ami csökkenti a gyomorsavat, ami viszont csökkenti a vas felszívódását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Kép 7" descr="A képen szöveg, Betűtípus, szám, szimbólum látható&#10;&#10;Automatikusan generált leírás">
            <a:extLst>
              <a:ext uri="{FF2B5EF4-FFF2-40B4-BE49-F238E27FC236}">
                <a16:creationId xmlns:a16="http://schemas.microsoft.com/office/drawing/2014/main" xmlns="" id="{EE5619B1-656A-F13B-D62A-3E344081F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73" y="2600548"/>
            <a:ext cx="2744853" cy="27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762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FA8A515-1C17-9B11-46C9-47EBADE1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58148770-B4B1-6079-BBC6-B72AC2A67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B1E51B7-8F7E-57A7-294D-123A4814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Vashiány tünetei 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ABB8B27B-EDBE-074E-1EBE-99C45F447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8A9BBD0-952B-3DC3-E505-4F8D239A1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A91AA77-AF01-BEA6-2E1B-C47D3C5A72A9}"/>
              </a:ext>
            </a:extLst>
          </p:cNvPr>
          <p:cNvSpPr txBox="1"/>
          <p:nvPr/>
        </p:nvSpPr>
        <p:spPr>
          <a:xfrm>
            <a:off x="974430" y="1487812"/>
            <a:ext cx="9702800" cy="4723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Fáradtság, fejfájás, csökkent koncentráció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Sápadt, száraz, hűvös tapintatú bőr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Hajhullás, töredező haj, ívesen töredező köröm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Repedezett ajak, berepedt szájzug, égő nyelv,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mucosa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változások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Tachycardia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egyéb szívritmuszavar, légszomj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Reflux, GI panaszok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hu-H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alulműködés</a:t>
            </a:r>
            <a:endParaRPr lang="hu-HU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690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Vaspótlás - megfontolások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1027051" y="1529281"/>
            <a:ext cx="10972800" cy="601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Vaspótlás előtt vaspanel (Ferritin is!) – alternatíva: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laktoferrin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Legjobb felszívódás üres gyomor esetén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gyomorgörcsöt, hányingert, hasmenést okoz, akkor inkább kevés étellel vegyük be!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Egyes esetekben székrekedést vagy hasmenést okozhat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vitamin, B vitamin, gyomorsav segíti a felszívódást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Tej,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koffein, savlekötők és a vasbevétel között legalább 2 óra teljen 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T4 pótlás  és a vaspótlás között teljen el 4 óra!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28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SZELÉN - PM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3686324" y="1481848"/>
            <a:ext cx="8200876" cy="519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PM tartalmazza testünkben a legtöbb szelént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Elősegíti a PM hormonok képződését és lebontását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lengedhetetlen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szelenoproteinek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(ma 25-öt ismerünk) bioszintéziséhez (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glutation-peroxidáz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jodothyronin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dejodináz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szelenoproteinek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PM-ben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expersszálódnak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Csökkentheti a PM ellenes antitestek szintjét (az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aTPO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 nagyobb, az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aTg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 kisebb mértékben)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Szelénpótlás pozitív hatása EOP-ban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387D6219-8878-5DFA-31DC-43C4E15EB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4" y="2584607"/>
            <a:ext cx="2745577" cy="27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072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FC4FA18-FA91-7D58-CFD2-BFEE6E126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7C254CB9-22C5-EAB5-870C-EDFDABAA6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09360CE-B8BC-0449-FE0B-C690BB95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Szelénhiány tünetei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6A6AC508-2C5A-ABED-F780-16CC9C7CE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BE8C105-C08C-3E5D-A564-75311D52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78719A0-95D0-1020-3676-BAB668BBACDB}"/>
              </a:ext>
            </a:extLst>
          </p:cNvPr>
          <p:cNvSpPr txBox="1"/>
          <p:nvPr/>
        </p:nvSpPr>
        <p:spPr>
          <a:xfrm>
            <a:off x="909116" y="1440379"/>
            <a:ext cx="9702800" cy="537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Pajzsmirigy diszfunkció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Hajhullás, a haj minőségének változása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Törékeny körmök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Meggyengült immunrendszer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Fáradtság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Izomfájdalom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Agyi köd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Infertilitás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(mindkét nemben)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8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C2D2110-8DB1-DC74-1AFB-74DF3EF0A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B71B9178-028C-E5D8-7597-696263853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83F57AB-3BE8-98F5-6BE5-9EAF1AC2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Magas szelén szint tünetei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98837D0A-BFD1-15AC-752C-345AE5462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3FA20A4-6676-E565-00A7-2DAF0F35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4B11A1E-39A5-300D-BDA2-607CB8A88748}"/>
              </a:ext>
            </a:extLst>
          </p:cNvPr>
          <p:cNvSpPr txBox="1"/>
          <p:nvPr/>
        </p:nvSpPr>
        <p:spPr>
          <a:xfrm>
            <a:off x="778488" y="1438276"/>
            <a:ext cx="9702800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Hajhullás, a haj minőségének változása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Törékeny körmök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Emésztőrendszeri tünetek (hányinger, hányás, hasmenés)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Memóriazavar (agyi köd)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Koncentrációs nehézségek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Fokhagymaszagú lehelet, fémes íz a szájban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Motoros funkciók romlása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64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886C37E-4535-8BF4-9B1B-6C62E6FC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B1696764-2177-3900-8A02-D4C12E876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61FDDF0-B762-C055-3F61-A76B1442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Magas szeléntartalmú élelmiszerek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4DBE6CCC-DA01-4D4C-04B8-BB8CEF3815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D7D2E5E-89B2-A0ED-0C8F-967FED3A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ED84494-4B01-09A2-2A04-8B5FBBAD9064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5C53A35-DAEB-8085-1ABD-B2BEC4C1538F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FB4014F-2B83-DE9B-DF88-1BA7DCE38CC8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27262CEA-1259-8288-D177-A388B7501F11}"/>
              </a:ext>
            </a:extLst>
          </p:cNvPr>
          <p:cNvSpPr txBox="1"/>
          <p:nvPr/>
        </p:nvSpPr>
        <p:spPr>
          <a:xfrm>
            <a:off x="6059487" y="1899528"/>
            <a:ext cx="5895387" cy="417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Függ a talaj szeléntartalmától, ami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 alacsony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Magas szeléntartalmú élelmiszerek: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Brazil dió, hal, kagyló, marha, pulyka, csirke, bab, lencse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20DDDE80-B869-73C3-609A-E96A841D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53" y="2555621"/>
            <a:ext cx="44672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007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Szelénpótlás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909116" y="2071316"/>
            <a:ext cx="9702800" cy="213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Szervetlen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formák: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Natrium-szelenit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szelenát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formák: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Szelenomethionin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szelenocystein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jobb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biohasznosulás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958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CINK - PM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3686324" y="1481848"/>
            <a:ext cx="8200876" cy="463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 – T3 konverzió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Immunrendszer (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Hashimoto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Basedow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Gyulladáscsökkentő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TRH szintézis (szabad hormonszintek!!!)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PM hormon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receptorh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való kötődése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Hypothyreosis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Zn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hiányt okozhat! (csökkent felszívódás a bélből, fokozott kiválasztás a vesén keresztül)</a:t>
            </a:r>
          </a:p>
        </p:txBody>
      </p:sp>
      <p:pic>
        <p:nvPicPr>
          <p:cNvPr id="8" name="Kép 7" descr="A képen szöveg, Betűtípus, szám, szimbólum látható&#10;&#10;Automatikusan generált leírás">
            <a:extLst>
              <a:ext uri="{FF2B5EF4-FFF2-40B4-BE49-F238E27FC236}">
                <a16:creationId xmlns:a16="http://schemas.microsoft.com/office/drawing/2014/main" xmlns="" id="{47E98700-9D41-BD10-6F71-74A817395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12" y="2555621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32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6F9677A-2C7E-7807-9B0B-240A760E0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A22A8840-A6FF-412B-26F1-AD3A5202C6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4AEC6ED-F13E-CFB6-071C-8677E230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Okok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831BBEE9-8FE2-0C3B-841A-3608CDC82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64838B5-D7B3-6FC8-1894-C0BF2355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85" y="3419166"/>
            <a:ext cx="4322437" cy="283649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501DEA1-FB63-7042-1882-C3156C4994E3}"/>
              </a:ext>
            </a:extLst>
          </p:cNvPr>
          <p:cNvSpPr txBox="1"/>
          <p:nvPr/>
        </p:nvSpPr>
        <p:spPr>
          <a:xfrm>
            <a:off x="7337098" y="2440516"/>
            <a:ext cx="3466230" cy="42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Genetika?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Környezet?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Életmód?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szöveg, képernyőkép, szám, diagram látható&#10;&#10;Automatikusan generált leírás">
            <a:extLst>
              <a:ext uri="{FF2B5EF4-FFF2-40B4-BE49-F238E27FC236}">
                <a16:creationId xmlns:a16="http://schemas.microsoft.com/office/drawing/2014/main" xmlns="" id="{C40AD18A-BE10-395A-37E8-36FCE135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" y="2992778"/>
            <a:ext cx="5760720" cy="369890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61E49998-37FB-842D-23E0-8A4115EC2211}"/>
              </a:ext>
            </a:extLst>
          </p:cNvPr>
          <p:cNvSpPr txBox="1"/>
          <p:nvPr/>
        </p:nvSpPr>
        <p:spPr>
          <a:xfrm>
            <a:off x="190754" y="2154544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diagnosed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autoimmune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selected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hu-H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2019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98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Zn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hiány tünetei - 1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4802147" cy="4119172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4855779" y="1481848"/>
            <a:ext cx="6709834" cy="538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Gyenge immunrendszer (gyakori fertőzés)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alulműködés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alacsony fT3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Fáradtság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Memóriazavar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Alvásproblémák (A </a:t>
            </a:r>
            <a:r>
              <a:rPr lang="hu-H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melatonin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termeléshez </a:t>
            </a:r>
            <a:r>
              <a:rPr lang="hu-H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szükséges)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Szaglás és ízérzés gyengülése / elvesztése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Ingadozó vércukorszint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 foltok a körmökön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E5C1D4C0-EC98-56DB-F040-03112B9FD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84" y="2090223"/>
            <a:ext cx="3526284" cy="29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104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Zn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hiány tünetei - 2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4802147" cy="4119172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5B93E3C-7B9F-2D1E-CE33-97941758646B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C71D8A8-5FE7-F4B7-EAFB-CE4179B380ED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A6DAFFB-FF07-282E-0067-2B24D7BF939A}"/>
              </a:ext>
            </a:extLst>
          </p:cNvPr>
          <p:cNvSpPr txBox="1"/>
          <p:nvPr/>
        </p:nvSpPr>
        <p:spPr>
          <a:xfrm>
            <a:off x="4523014" y="1481848"/>
            <a:ext cx="7386029" cy="519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Hajhullás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Bőrproblémák (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akne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atópiás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dermatitis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psoriasis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Ételintolerancia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Bélrendszeri panaszok (pl.: hasmenés)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Csökkent étvágy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Termékenységi problémák (mindkét nemben)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Rendszertelen menstruációs ciklus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Alacsony tesztoszteronszint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E76E885B-AB7B-6D9A-58DE-31BEEA063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24" y="2612993"/>
            <a:ext cx="2914013" cy="25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085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E8FEC9F-2EEA-315C-F025-0E3BCE1D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FD7C1FE8-AC67-2A11-557B-C3991F278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57B3A24-D437-A857-FB36-6B82ABBF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Cinkhiány okai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C352EF4C-5473-79DA-8236-4FEA3AB09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5B3FB39-8AA7-7A41-0A31-20DAAB6CC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671F1DA-09E4-72E8-C376-595142F3FF9C}"/>
              </a:ext>
            </a:extLst>
          </p:cNvPr>
          <p:cNvSpPr txBox="1"/>
          <p:nvPr/>
        </p:nvSpPr>
        <p:spPr>
          <a:xfrm>
            <a:off x="909116" y="2071316"/>
            <a:ext cx="9702800" cy="407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Cinkben szegény vagy fitátokban 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teljeskiörlésű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gabona, hüvelyesek) gazdag diéta, alkohol, magas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bevitel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Malabszorpció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Gyógyszerek (Vérnyomáscsökkentők (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ACEi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ARB),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Diuretikumok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Antacidok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Antibiotikumok, Szteroidok)</a:t>
            </a:r>
          </a:p>
        </p:txBody>
      </p:sp>
    </p:spTree>
    <p:extLst>
      <p:ext uri="{BB962C8B-B14F-4D97-AF65-F5344CB8AC3E}">
        <p14:creationId xmlns:p14="http://schemas.microsoft.com/office/powerpoint/2010/main" xmlns="" val="1994038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2F2DAFC-7128-390F-1955-F5F8494B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EB81A838-129F-71B8-2828-F22446EF6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C2F14A0-A21E-9CD8-B8E5-1349C519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Cinkhiány megállapítása házilag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CB11FE92-D7B5-E80E-AA32-B484A488C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31D711F-54D6-A8D1-03CA-A9EC33F0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101436" cy="3105140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2044AEE-02C0-C66C-A36D-4140533AC2D2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F5B2DC2-1760-9819-4C62-719111C59D2E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4372D49-B892-E960-4713-6808D949A4C8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A44B3B5D-B6D5-08B3-6DFF-777BCA09D781}"/>
              </a:ext>
            </a:extLst>
          </p:cNvPr>
          <p:cNvSpPr txBox="1"/>
          <p:nvPr/>
        </p:nvSpPr>
        <p:spPr>
          <a:xfrm>
            <a:off x="3535871" y="1699832"/>
            <a:ext cx="8103956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srgbClr val="00B050"/>
                </a:solidFill>
                <a:latin typeface="Georgia Pro Semibold" panose="02040702050405020303" pitchFamily="18" charset="0"/>
                <a:cs typeface="Times New Roman" panose="02020603050405020304" pitchFamily="18" charset="0"/>
              </a:rPr>
              <a:t>KIVITELEZÉS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Vizsgálat előtt ½ órával ne egyen, ne igyon, ne dohányozzon!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Tegyünk a 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szánkba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 fél pipettányi oldatot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Tartsuk a szájban kb. 30 másodpercig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400" dirty="0">
                <a:solidFill>
                  <a:srgbClr val="00B050"/>
                </a:solidFill>
                <a:latin typeface="Georgia Pro Semibold" panose="020F0502020204030204" pitchFamily="18" charset="0"/>
                <a:cs typeface="Times New Roman" panose="02020603050405020304" pitchFamily="18" charset="0"/>
              </a:rPr>
              <a:t>KIÉRTÉKELÉS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Semleges íz (víz) – </a:t>
            </a:r>
            <a:r>
              <a:rPr lang="hu-H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erős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cinkhiány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fémes íz csak enyhén v, 8-10 mp múlva jelentkezik – enyhe cinkhiány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Erős fémes íz – cinkhiány nem valószínűsíthető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F502D05C-BA2F-E412-23FC-21C4D2DAC7CA}"/>
              </a:ext>
            </a:extLst>
          </p:cNvPr>
          <p:cNvSpPr txBox="1"/>
          <p:nvPr/>
        </p:nvSpPr>
        <p:spPr>
          <a:xfrm>
            <a:off x="994612" y="2656091"/>
            <a:ext cx="2441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accent2"/>
                </a:solidFill>
                <a:latin typeface="Baguet Script" panose="020F0502020204030204" pitchFamily="2" charset="-18"/>
              </a:rPr>
              <a:t>Cink - szulfát cseppek</a:t>
            </a:r>
          </a:p>
        </p:txBody>
      </p:sp>
    </p:spTree>
    <p:extLst>
      <p:ext uri="{BB962C8B-B14F-4D97-AF65-F5344CB8AC3E}">
        <p14:creationId xmlns:p14="http://schemas.microsoft.com/office/powerpoint/2010/main" xmlns="" val="1325344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Cinkpótlásnál megfontolandó 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600988" y="1237117"/>
            <a:ext cx="11591012" cy="518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Egyszerre csak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mg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tud felszívódni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nagydózisú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hányingert, emésztési zavarokat, refluxot okozhat; éhgyomorra jobban felszívódik, de ha hányingert okoz, étkezéssel vegyük be!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Inkább 2x kevesebb dózist (legalább 5 óra teljen el)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csö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kkenti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réz felszívódását (nagyobb dózis esetén rezet is kell pótolni 10:1 arányban)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egyszerre pótoljuk a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Ca-mal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vagy a vassal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57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2DA985E-F284-C376-1287-AAABD67EE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1FA9570-CFC7-85F5-BED2-61E6F8449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16EBFC0-D659-1949-EA28-DD77E507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Cinkben gazdag élelmiszerek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AE964918-E052-919F-A583-4D76809F40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4BDA72E-16F6-3A4E-FFE2-911171855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639617ED-46FC-11E7-3BAE-ED428F7F8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61" y="2076180"/>
            <a:ext cx="4705350" cy="36004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2FB971F-4E6A-6C45-AEE7-A08F98AAAF88}"/>
              </a:ext>
            </a:extLst>
          </p:cNvPr>
          <p:cNvSpPr txBox="1"/>
          <p:nvPr/>
        </p:nvSpPr>
        <p:spPr>
          <a:xfrm>
            <a:off x="6094476" y="2786742"/>
            <a:ext cx="5856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Húsok, szárnyasok, halak,  tenger gyümölcsei, tengeri algák</a:t>
            </a:r>
          </a:p>
          <a:p>
            <a:r>
              <a:rPr lang="hu-HU" sz="2800" dirty="0"/>
              <a:t>Kakaó, mandula, hüvelyesek, teljes </a:t>
            </a:r>
            <a:r>
              <a:rPr lang="hu-HU" sz="2800" dirty="0" err="1"/>
              <a:t>kiörlésű</a:t>
            </a:r>
            <a:r>
              <a:rPr lang="hu-HU" sz="2800" dirty="0"/>
              <a:t> gabonák (fitátok!)</a:t>
            </a:r>
          </a:p>
        </p:txBody>
      </p:sp>
    </p:spTree>
    <p:extLst>
      <p:ext uri="{BB962C8B-B14F-4D97-AF65-F5344CB8AC3E}">
        <p14:creationId xmlns:p14="http://schemas.microsoft.com/office/powerpoint/2010/main" xmlns="" val="1322210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5894719-43C1-7013-95BE-8B8ABE182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8CC611A-B255-B7D2-819F-36A175A93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73165174-9565-4721-8DC9-A2DF3BC1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Cinkpótlás 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0192CFF3-3C49-E647-D864-00B3B5C0C1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B07F9C5-C08E-F75F-977F-D19E4B5AA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0972800" cy="2217365"/>
          </a:xfrm>
        </p:spPr>
        <p:txBody>
          <a:bodyPr anchor="t">
            <a:normAutofit fontScale="25000" lnSpcReduction="20000"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1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Szervetlen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kötésű cink (oxid, szulfát) </a:t>
            </a:r>
          </a:p>
          <a:p>
            <a:pPr marL="457200" lvl="1" indent="0">
              <a:buNone/>
            </a:pP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rosszabb 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biohasznosulással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rendelkezik</a:t>
            </a:r>
          </a:p>
          <a:p>
            <a:pPr marL="457200" lvl="1" indent="0">
              <a:buNone/>
            </a:pPr>
            <a:endParaRPr lang="hu-HU" sz="1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1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Szerves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kelát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kötésű cinkformák – jól felszívódó formák:</a:t>
            </a:r>
          </a:p>
          <a:p>
            <a:pPr marL="457200" lvl="1" indent="0">
              <a:buNone/>
            </a:pP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Glukonát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pikolinát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glicinát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citrát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orotát</a:t>
            </a:r>
            <a:r>
              <a:rPr lang="hu-HU" sz="1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acetát)</a:t>
            </a:r>
          </a:p>
          <a:p>
            <a:pPr marL="457200" lvl="1" indent="0">
              <a:buNone/>
            </a:pPr>
            <a:endParaRPr lang="hu-HU" sz="9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9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9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2012113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6E6C54F-A998-0BB5-EA40-D56DD13A5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D2701371-7452-FAFB-3C19-6E0958FAE9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7112C2A-C44F-BB32-4CA0-7CE9E053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Túlzott cinkbevitel tünetei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4634D287-FF4D-11D2-02EF-E25FAEC0B4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0860382-6B0B-2427-BE33-BE19A7F2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CF98F030-E5AF-F260-8CCF-8464F34535E1}"/>
              </a:ext>
            </a:extLst>
          </p:cNvPr>
          <p:cNvSpPr txBox="1"/>
          <p:nvPr/>
        </p:nvSpPr>
        <p:spPr>
          <a:xfrm>
            <a:off x="882737" y="1899528"/>
            <a:ext cx="11018520" cy="278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 panaszok: hányinger, hányás, gyomorpanaszok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Étvágytalanság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Fejfájás </a:t>
            </a:r>
            <a:endParaRPr lang="hu-H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Szédülés</a:t>
            </a:r>
          </a:p>
        </p:txBody>
      </p:sp>
    </p:spTree>
    <p:extLst>
      <p:ext uri="{BB962C8B-B14F-4D97-AF65-F5344CB8AC3E}">
        <p14:creationId xmlns:p14="http://schemas.microsoft.com/office/powerpoint/2010/main" xmlns="" val="348505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F9E96BE-ACBB-A0ED-23FE-7207A68AA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CDCE551-D264-A6FC-0C36-4A8D0CDA2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EAA7D12-D421-AEF3-8B23-D0348D9E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D vitamin - PM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16351E57-B777-5D8B-A193-CD388C0ED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89F9618-5324-DC63-8FB9-14A21825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F2D35A2-1E5E-50FD-0AAF-9332CC937C53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3DEABE6-C2BE-46DC-2A43-9F7135097424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E1495D5-9330-4D32-684B-C25418C789F3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431AEC9-E26F-043D-639E-4946FAE06D0D}"/>
              </a:ext>
            </a:extLst>
          </p:cNvPr>
          <p:cNvSpPr txBox="1"/>
          <p:nvPr/>
        </p:nvSpPr>
        <p:spPr>
          <a:xfrm>
            <a:off x="3696303" y="2656091"/>
            <a:ext cx="8200876" cy="296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erős </a:t>
            </a:r>
            <a:r>
              <a:rPr kumimoji="0" lang="hu-H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immunmoduláns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csökkentheti az autóantitestek szintjét (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Hashimoto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Basedow</a:t>
            </a:r>
            <a:r>
              <a:rPr lang="hu-H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Csökkentheti a PM rákos megbetegedéseinek kialakulását</a:t>
            </a:r>
          </a:p>
        </p:txBody>
      </p:sp>
      <p:pic>
        <p:nvPicPr>
          <p:cNvPr id="9" name="Kép 8" descr="A képen embléma, szimbólum, Betűtípus, Grafika látható&#10;&#10;Automatikusan generált leírás">
            <a:extLst>
              <a:ext uri="{FF2B5EF4-FFF2-40B4-BE49-F238E27FC236}">
                <a16:creationId xmlns:a16="http://schemas.microsoft.com/office/drawing/2014/main" xmlns="" id="{3B8B6F94-291F-15B9-93E3-B52C88B67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2725740"/>
            <a:ext cx="2827607" cy="27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172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232A719-C0AE-0680-D6EB-99D65FDA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94D25F81-7F85-0872-5937-163B9D0E96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AEF631EC-DFEE-46FC-C988-10F37E0D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D vitamin – T1DM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503F90C4-5914-40D8-141B-E165D63CE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0018982-E726-A07B-0FDE-0BE7356F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59C6A05-ACC4-3AA9-4911-C5661EFC20B5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C827031-9621-E327-0877-73CC919FB4A0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55593EF-3C7E-4943-8E86-03A2BDDB8AB6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A8E9301-D6B8-52C6-273E-31A52DA8AED6}"/>
              </a:ext>
            </a:extLst>
          </p:cNvPr>
          <p:cNvSpPr txBox="1"/>
          <p:nvPr/>
        </p:nvSpPr>
        <p:spPr>
          <a:xfrm>
            <a:off x="4121027" y="2011026"/>
            <a:ext cx="8200876" cy="1676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anyai D vitamin ellátottság szerepe a koragyermekkorban kialakult T1DM-ban</a:t>
            </a:r>
          </a:p>
        </p:txBody>
      </p:sp>
      <p:pic>
        <p:nvPicPr>
          <p:cNvPr id="9" name="Kép 8" descr="A képen embléma, szimbólum, Betűtípus, Grafika látható&#10;&#10;Automatikusan generált leírás">
            <a:extLst>
              <a:ext uri="{FF2B5EF4-FFF2-40B4-BE49-F238E27FC236}">
                <a16:creationId xmlns:a16="http://schemas.microsoft.com/office/drawing/2014/main" xmlns="" id="{95F669AC-EBD3-CA4B-D2F7-48CB0F6C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2725740"/>
            <a:ext cx="2827607" cy="270331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DEC1B51E-AD0C-2F27-D441-97C94EA09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729" y="2071316"/>
            <a:ext cx="6866531" cy="471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CDA01DB-DE38-76CB-B6E1-4BD6BF97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888BBEE6-60BC-8322-4637-B4139185CC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4ECB083E-1CE0-56F6-CB35-4B35F572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Okok (ismertebbek)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AD7A3071-29F3-2B13-5CF8-90461B2C2C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70662A2-99D1-5F35-2C52-D2495CFB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118" y="1760054"/>
            <a:ext cx="4496054" cy="46017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Vírusfertőzések</a:t>
            </a:r>
          </a:p>
          <a:p>
            <a:pPr lvl="1">
              <a:lnSpc>
                <a:spcPct val="150000"/>
              </a:lnSpc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Gyógyszerek</a:t>
            </a:r>
          </a:p>
          <a:p>
            <a:pPr marL="457200" lvl="1" indent="0">
              <a:buNone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kortikoszteroidok</a:t>
            </a: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kemoterápia</a:t>
            </a:r>
          </a:p>
          <a:p>
            <a:pPr marL="457200" lvl="1" indent="0">
              <a:buNone/>
            </a:pP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BC5120A-418B-3DBB-291C-3DBF5647C7A2}"/>
              </a:ext>
            </a:extLst>
          </p:cNvPr>
          <p:cNvSpPr txBox="1"/>
          <p:nvPr/>
        </p:nvSpPr>
        <p:spPr>
          <a:xfrm>
            <a:off x="482347" y="2211592"/>
            <a:ext cx="4365424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Környezeti hatások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Áteresztő bél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Nehézfémek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Vegyszerek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381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33EFEC9-D1F1-572B-4201-F759B9412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2CC1EA3D-AB56-D2BE-0CA7-0F736450E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DAA15CB-4B71-EC46-BA35-7D125BE6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D vitamin – T1DM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02C222BA-AB84-C72C-FBB3-7D6D748AB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1943D11-F5CD-A859-A6C5-196BDC927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C4B1FBE-2F17-E88F-0585-0A568027FF28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3709950-A8E3-9DFE-5E09-8B3C384132CD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61A424B9-680F-5430-C71A-377FFEADE1B1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Kép 8" descr="A képen embléma, szimbólum, Betűtípus, Grafika látható&#10;&#10;Automatikusan generált leírás">
            <a:extLst>
              <a:ext uri="{FF2B5EF4-FFF2-40B4-BE49-F238E27FC236}">
                <a16:creationId xmlns:a16="http://schemas.microsoft.com/office/drawing/2014/main" xmlns="" id="{CAF872B8-D3C3-9B0C-404A-EB56B5A2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2725740"/>
            <a:ext cx="2827607" cy="270331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0CD2121-7207-6E7E-1A6A-A6E51DF4D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740" y="1737078"/>
            <a:ext cx="7599815" cy="51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582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493E940-6873-073F-B9C3-12374AA41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60145796-9D1C-4CAB-E498-E0682C8D32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3DDEF6B-E726-EF14-35FD-0C0BF7E9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D vitamin pótlás - megfontolások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842AD8D6-3F50-70F3-162E-49AD8431E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201740A-A4B7-D3A2-AA39-BBD773292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7D80D2D-6851-413D-9EBB-E495B8C0ACB6}"/>
              </a:ext>
            </a:extLst>
          </p:cNvPr>
          <p:cNvSpPr txBox="1"/>
          <p:nvPr/>
        </p:nvSpPr>
        <p:spPr>
          <a:xfrm>
            <a:off x="4040923" y="1699832"/>
            <a:ext cx="8012241" cy="501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szervezetben koleszterinből képződik UV-B sugárzás hatására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szervezeten belül a májban és a vesében aktiválódik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októbertől áprilisig mindenképpen szükség van pótlásra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(DE! nyáron is ha nem vagyunk kertészek, . . 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Zsírban oldódó vitamin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vitaminban gazdag ételek: olajos halak (lazac, makréla), tojás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vitamin co-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faktorai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K2 vitamin, A vitamin, Mg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BD7F93B9-DBE4-479E-B1C4-C13D67C4D678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66F97EFB-6ED9-48A1-B974-30A134807A0B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Kép 8" descr="A képen embléma, szimbólum, Betűtípus, Grafika látható&#10;&#10;Automatikusan generált leírás">
            <a:extLst>
              <a:ext uri="{FF2B5EF4-FFF2-40B4-BE49-F238E27FC236}">
                <a16:creationId xmlns:a16="http://schemas.microsoft.com/office/drawing/2014/main" xmlns="" id="{B861D4EE-AC8D-6579-058E-AF5875D5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2725740"/>
            <a:ext cx="2827607" cy="27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84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B9FB9A6-50E3-8119-FBB1-BDC828C4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0D48B4E3-68EB-E5BA-36A0-DC87677AA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517F7A1-916C-4A30-EC48-88B936E6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 vitamin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F6638602-6303-B5DF-4052-566613E83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B065AA9-2338-FDFE-F846-631AD2F0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223F3AA-598F-C77F-5D31-470BAFE0778A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0A450D4-462D-4E01-8BB2-86CF7E7D947D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A0D2F63-113A-9D6D-9135-91F24FA10559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DE77835-2DD2-438B-262B-B37E860D1A47}"/>
              </a:ext>
            </a:extLst>
          </p:cNvPr>
          <p:cNvSpPr txBox="1"/>
          <p:nvPr/>
        </p:nvSpPr>
        <p:spPr>
          <a:xfrm>
            <a:off x="3686324" y="1481848"/>
            <a:ext cx="8200876" cy="5191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Zsírban oldódó vitamin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THR (pajzsmirigy hormon receptor) aktiválása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T4 – T3 konverzió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TSH csökkentő hatás (gátolja a TSH-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gén expresszióját)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Hiánya sokszor jódhiánnyal párosul golyvát okozva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VDR (D vitamin receptor) aktiválása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Szükséges a hasnyálmirigy β sejt működéséhez -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Csökkenti a vércukorszintet -  a szöveti gyulladást</a:t>
            </a:r>
          </a:p>
        </p:txBody>
      </p:sp>
      <p:pic>
        <p:nvPicPr>
          <p:cNvPr id="8" name="Kép 7" descr="A képen Grafika, képernyőkép, Grafikus tervezés, sárga látható&#10;&#10;Automatikusan generált leírás">
            <a:extLst>
              <a:ext uri="{FF2B5EF4-FFF2-40B4-BE49-F238E27FC236}">
                <a16:creationId xmlns:a16="http://schemas.microsoft.com/office/drawing/2014/main" xmlns="" id="{F4B3F3DC-02E6-E041-16FF-196880E1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19" y="2768993"/>
            <a:ext cx="2572159" cy="24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293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449AE7C-8318-CC3E-790C-B0C5AF03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22DC2431-96E1-EB79-DCA0-31FC4BF59C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F71309B-56C0-8E5E-5F53-EC760E64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 vitamin hiány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937A1988-D635-0636-A9E0-D38EB682A4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9F0EDE2-54F2-7327-6528-F5FA3531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87B0CADA-581B-514A-FF5E-02823E9B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36" y="1746342"/>
            <a:ext cx="5795650" cy="438410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AA217BD-8A97-D49B-6085-7376FA501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522" y="1867801"/>
            <a:ext cx="4141184" cy="4141184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E7BF22B5-EEBC-C7FA-5B16-32BE5C03E58D}"/>
              </a:ext>
            </a:extLst>
          </p:cNvPr>
          <p:cNvSpPr txBox="1"/>
          <p:nvPr/>
        </p:nvSpPr>
        <p:spPr>
          <a:xfrm>
            <a:off x="788356" y="6470082"/>
            <a:ext cx="9351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Copyright © 2022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Capriello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et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al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Source Sans Pro Web"/>
                <a:ea typeface="+mn-ea"/>
                <a:cs typeface="+mn-cs"/>
              </a:rPr>
              <a:t>The relationship between thyroid disorders and vitamin A.: A narrative minireview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3808344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68286FE-23E6-8BD5-89C5-8EBA47BF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53476D4C-6881-1FF2-911B-8A47EBC0A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33C914B4-1517-0042-F93B-D068CA92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 vitaminban gazdag élelmiszerek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EAC32493-773F-1641-9D18-E552D2DC7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AE06514-F75F-9080-6851-3073AA4F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93" y="1735374"/>
            <a:ext cx="3839849" cy="5056904"/>
          </a:xfrm>
        </p:spPr>
        <p:txBody>
          <a:bodyPr anchor="t">
            <a:normAutofit fontScale="47500" lnSpcReduction="20000"/>
          </a:bodyPr>
          <a:lstStyle/>
          <a:p>
            <a:pPr marL="457200" lvl="1" indent="0">
              <a:buNone/>
            </a:pPr>
            <a:endParaRPr lang="hu-HU" sz="3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73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Béta-karotin</a:t>
            </a:r>
          </a:p>
          <a:p>
            <a:pPr marL="457200" lvl="1" indent="0">
              <a:buNone/>
            </a:pPr>
            <a:r>
              <a:rPr lang="hu-HU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Provitamin 4-6% aktiválódik</a:t>
            </a: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Sárgarépa</a:t>
            </a: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Rebarbara</a:t>
            </a: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Brokkoli</a:t>
            </a: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spenót</a:t>
            </a: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Kelkáposzta</a:t>
            </a: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Édesburgonya</a:t>
            </a:r>
          </a:p>
          <a:p>
            <a:pPr lvl="1">
              <a:lnSpc>
                <a:spcPct val="120000"/>
              </a:lnSpc>
            </a:pPr>
            <a:r>
              <a:rPr lang="hu-HU" sz="5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Sárgabarack</a:t>
            </a: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F618DEA-5A30-0355-3567-C2CC93DB10A2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A80FF2C-C773-2D8E-3922-9C21859775C8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B7D2947A-94DE-A8D8-FD4B-1CCAEAF9F846}"/>
              </a:ext>
            </a:extLst>
          </p:cNvPr>
          <p:cNvSpPr txBox="1"/>
          <p:nvPr/>
        </p:nvSpPr>
        <p:spPr>
          <a:xfrm>
            <a:off x="6897799" y="1820428"/>
            <a:ext cx="4237560" cy="479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Retinol</a:t>
            </a:r>
            <a:endParaRPr kumimoji="0" lang="hu-HU" sz="3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Aktív vitamin</a:t>
            </a:r>
          </a:p>
          <a:p>
            <a:pPr marL="87313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Marhamáj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Csukamájolaj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Makréla,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Lazac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Vaj,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Sajt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Tojás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656110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061C7F-34CC-C1BB-36C7-70C1D0811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1D590DB-45F9-6072-07A4-F04A836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Mg pótlás - megfontolások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BB1D5B1-7B09-2287-2C0F-83183C2E8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767F6FE-BDB1-5133-F9BF-1B555512BB5E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7769220-7330-1A50-69AE-8C5DD7ED535F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4C74A26-0A55-D96C-A327-4789EF814EED}"/>
              </a:ext>
            </a:extLst>
          </p:cNvPr>
          <p:cNvSpPr txBox="1"/>
          <p:nvPr/>
        </p:nvSpPr>
        <p:spPr>
          <a:xfrm>
            <a:off x="3146563" y="1335293"/>
            <a:ext cx="8816741" cy="542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több, mint 300 enzim co-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endParaRPr lang="hu-H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szérumban 1%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Mg-oxid: olcsó, de rosszul felszívódó (kb. 5%)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Mg-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citrát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por formában könnyen feltitrálható a székrekedés megszüntetésére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Mg-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malát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energetizál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myalgiás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fájdalom csökkentése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Mg-L-</a:t>
            </a:r>
            <a:r>
              <a:rPr kumimoji="0" lang="hu-H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Threonat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átjut a vér-agy gáton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Mg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orotát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jól segíti a sejtek energiatermelését (szív)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Mg-</a:t>
            </a:r>
            <a:r>
              <a:rPr lang="hu-H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glicinát</a:t>
            </a:r>
            <a:r>
              <a:rPr lang="hu-H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nagyon jól felszívódó forma! 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6FD3A91F-A5FE-742A-19F2-79E48DF14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3" y="2808806"/>
            <a:ext cx="2149909" cy="219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559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EBF54E6-091E-A82E-DD51-E6CB2467C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63621797-8533-CAC3-0232-4472E81D4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9D68459A-BF0F-1283-3B1E-5491BC31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C vitamin 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7CB3591A-A4F8-F0CF-2570-AFCFD3F3A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7AE84F9-CF89-8FD4-73BC-3A5811B3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4" y="2071316"/>
            <a:ext cx="3335478" cy="366545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008A037-C1C0-8341-C242-46CDD3E0D965}"/>
              </a:ext>
            </a:extLst>
          </p:cNvPr>
          <p:cNvSpPr txBox="1"/>
          <p:nvPr/>
        </p:nvSpPr>
        <p:spPr>
          <a:xfrm>
            <a:off x="552173" y="1681544"/>
            <a:ext cx="1065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CDD5D0F-4282-E1A5-E250-CC9E8C3C5FE2}"/>
              </a:ext>
            </a:extLst>
          </p:cNvPr>
          <p:cNvSpPr txBox="1"/>
          <p:nvPr/>
        </p:nvSpPr>
        <p:spPr>
          <a:xfrm>
            <a:off x="10024532" y="1909290"/>
            <a:ext cx="111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36A0EFC-BEEA-6844-326F-AEED28589C21}"/>
              </a:ext>
            </a:extLst>
          </p:cNvPr>
          <p:cNvSpPr txBox="1"/>
          <p:nvPr/>
        </p:nvSpPr>
        <p:spPr>
          <a:xfrm flipH="1">
            <a:off x="11202947" y="2071316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3CF90BF-B3A6-AE91-56AF-45431E164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9" y="2281708"/>
            <a:ext cx="4219575" cy="3648075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ADA622A-962D-89B9-87A1-DEEAF940B596}"/>
              </a:ext>
            </a:extLst>
          </p:cNvPr>
          <p:cNvSpPr txBox="1"/>
          <p:nvPr/>
        </p:nvSpPr>
        <p:spPr>
          <a:xfrm>
            <a:off x="6210299" y="3622185"/>
            <a:ext cx="523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a nagy immunregulátor</a:t>
            </a:r>
          </a:p>
        </p:txBody>
      </p:sp>
    </p:spTree>
    <p:extLst>
      <p:ext uri="{BB962C8B-B14F-4D97-AF65-F5344CB8AC3E}">
        <p14:creationId xmlns:p14="http://schemas.microsoft.com/office/powerpoint/2010/main" xmlns="" val="364676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Take</a:t>
            </a:r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 Home </a:t>
            </a:r>
            <a:r>
              <a:rPr lang="hu-HU" sz="5400" dirty="0" err="1">
                <a:solidFill>
                  <a:srgbClr val="92D050"/>
                </a:solidFill>
                <a:latin typeface="Jumble" panose="02000503000000020004" pitchFamily="2" charset="0"/>
              </a:rPr>
              <a:t>Message</a:t>
            </a:r>
            <a:endParaRPr lang="hu-HU" sz="5400" dirty="0">
              <a:solidFill>
                <a:srgbClr val="92D050"/>
              </a:solidFill>
              <a:latin typeface="Jumble" panose="02000503000000020004" pitchFamily="2" charset="0"/>
            </a:endParaRP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48" y="2150458"/>
            <a:ext cx="8536511" cy="426253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3600" dirty="0">
              <a:solidFill>
                <a:srgbClr val="7030A0"/>
              </a:solidFill>
              <a:latin typeface="Modern Love Grunge" panose="04070805081005020601" pitchFamily="8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36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T4 szubsztitúció önmagában sokszor </a:t>
            </a:r>
          </a:p>
          <a:p>
            <a:pPr marL="457200" lvl="1" indent="0">
              <a:buNone/>
            </a:pPr>
            <a:r>
              <a:rPr lang="hu-HU" sz="36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 hozza meg a kívánt klinikai javulást.</a:t>
            </a:r>
          </a:p>
          <a:p>
            <a:pPr marL="457200" lvl="1" indent="0">
              <a:buNone/>
            </a:pPr>
            <a:endParaRPr lang="hu-HU" sz="3600" b="1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hu-H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Gondoljunk a pajzsmirigy </a:t>
            </a:r>
          </a:p>
          <a:p>
            <a:pPr marL="457200" lvl="1" indent="0">
              <a:buNone/>
            </a:pPr>
            <a:r>
              <a:rPr lang="hu-HU" sz="3600" b="1" dirty="0" err="1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mikrotápanyag</a:t>
            </a:r>
            <a:r>
              <a:rPr lang="hu-H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szükségletére is!</a:t>
            </a:r>
            <a:endParaRPr lang="hu-HU" b="1" dirty="0">
              <a:solidFill>
                <a:srgbClr val="FF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7DA7B0A8-34CA-FA42-B804-7DF66CE4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64" y="1985866"/>
            <a:ext cx="1852185" cy="45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394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1" descr="A képen Lepkék és pillangók, rovar, gerinctelen, pillangó látható&#10;&#10;Automatikusan generált leírás">
            <a:extLst>
              <a:ext uri="{FF2B5EF4-FFF2-40B4-BE49-F238E27FC236}">
                <a16:creationId xmlns:a16="http://schemas.microsoft.com/office/drawing/2014/main" xmlns="" id="{68CC3055-C5F1-BC70-EE0A-E12042560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254" r="1" b="1"/>
          <a:stretch/>
        </p:blipFill>
        <p:spPr>
          <a:xfrm>
            <a:off x="3548268" y="-36507"/>
            <a:ext cx="9669642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3E818627-3D5D-A415-5EA4-ACD2C4ED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854" y="1330230"/>
            <a:ext cx="5116551" cy="866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7200" b="1" dirty="0">
                <a:solidFill>
                  <a:srgbClr val="FFC000"/>
                </a:solidFill>
                <a:latin typeface="Brush Script MT" panose="03060802040406070304" pitchFamily="66" charset="0"/>
              </a:rPr>
              <a:t>Köszönöm a figyelmet!</a:t>
            </a:r>
            <a:endParaRPr lang="en-US" sz="7200" b="1" dirty="0">
              <a:solidFill>
                <a:srgbClr val="FFC0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0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904054C-37E5-C8CE-EFDA-78A56921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96FB695C-14C6-D8E1-A363-8B7316EAE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7766920-9059-488E-A701-A12BC5EB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Okok (kevésbé ismertek)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3E04C50E-D08A-2BFC-3324-A682FC7F7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EB8E85F-327A-3373-B50E-EC18E5B8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FFD95855-9184-BEE1-909C-78D283BA1AD0}"/>
              </a:ext>
            </a:extLst>
          </p:cNvPr>
          <p:cNvSpPr txBox="1"/>
          <p:nvPr/>
        </p:nvSpPr>
        <p:spPr>
          <a:xfrm>
            <a:off x="482347" y="2211592"/>
            <a:ext cx="4365424" cy="3881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Környezeti hatások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Higiénia hipotézis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Oltások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Csecsemők tápszeres táplálása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FB32FB7-9420-0F23-8E15-4CB39795F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768" y="2586823"/>
            <a:ext cx="2068739" cy="313137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D89E9F58-0C27-7972-9F78-83AC1F016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76" y="2376766"/>
            <a:ext cx="2640836" cy="171622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2F8A634-E2D4-0455-6069-DC0E7AF70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053" y="4830204"/>
            <a:ext cx="2395681" cy="17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10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E8053EA-363F-B319-4A74-3D9ED88FC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E4707088-C135-07BA-6EB1-1A44400135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C46EF5D-6AE5-3504-D216-99704872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>
                <a:solidFill>
                  <a:srgbClr val="92D050"/>
                </a:solidFill>
                <a:latin typeface="Jumble" panose="02000503000000020004" pitchFamily="2" charset="0"/>
              </a:rPr>
              <a:t>Okok (kevésbé ismertek)</a:t>
            </a:r>
            <a:endParaRPr lang="hu-HU" sz="5400" dirty="0">
              <a:solidFill>
                <a:srgbClr val="92D050"/>
              </a:solidFill>
              <a:latin typeface="Jumble" panose="02000503000000020004" pitchFamily="2" charset="0"/>
            </a:endParaRP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2585A525-C1A6-050D-0E71-940490B2BD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A2CF3E7-4E41-262F-56F0-F1558576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4783278" cy="4008759"/>
          </a:xfrm>
        </p:spPr>
        <p:txBody>
          <a:bodyPr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Környezeti hatások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Veszteség / gyász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Antibiotikus kezelés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Mikrobiom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csökkenése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vitamin hiány / VDR hibás működése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Egyéb </a:t>
            </a: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ikrotápanyag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hiány</a:t>
            </a: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81E6511-28FE-EC0C-861E-2700642C1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751" y="1949592"/>
            <a:ext cx="2725881" cy="148798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85F993E5-C141-A243-2469-23F99845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87" y="2651837"/>
            <a:ext cx="2105494" cy="172338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xmlns="" id="{49E0C031-3C57-6434-ECD6-7A8DB639A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110" y="4476157"/>
            <a:ext cx="2385522" cy="160391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CBD04C84-89CD-CF48-1DDA-578721EC9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16" y="4916266"/>
            <a:ext cx="19526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6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4F5AD21-FC11-FAF6-F12A-07C1B3C30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A1E5A17C-245F-FBEA-0654-9B16AA360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B256EB82-D92F-1552-F96A-17EAC726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dirty="0">
                <a:solidFill>
                  <a:srgbClr val="92D050"/>
                </a:solidFill>
                <a:latin typeface="Jumble" panose="02000503000000020004" pitchFamily="2" charset="0"/>
              </a:rPr>
              <a:t>Az autoimmun betegségek sokszínűsége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3617E932-C8FB-E7BE-6141-23C4A6272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371E5FC-7416-A143-324F-39C620F0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1026" name="Picture 2" descr="Autoimmune Disease">
            <a:extLst>
              <a:ext uri="{FF2B5EF4-FFF2-40B4-BE49-F238E27FC236}">
                <a16:creationId xmlns:a16="http://schemas.microsoft.com/office/drawing/2014/main" xmlns="" id="{B009B667-AB7E-2C8E-CECC-532D8D02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346" y="2455424"/>
            <a:ext cx="6191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35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3702BD6-CFA1-2A21-9BCA-98297A9C2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072F297-C88E-E17A-4ACF-4EE127369A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064932FE-8BAC-A869-4343-B94F3B43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dirty="0">
                <a:solidFill>
                  <a:srgbClr val="92D050"/>
                </a:solidFill>
                <a:latin typeface="Jumble" panose="02000503000000020004" pitchFamily="2" charset="0"/>
              </a:rPr>
              <a:t>Pajzsmirigy autóimmun betegségek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AC075874-5A3A-8ECF-C645-C96E5CC1B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3C89955-A5D6-7375-223C-03DAF5E37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096716"/>
            <a:ext cx="5422900" cy="349128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hu-H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Hashimoto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thyreoiditis</a:t>
            </a:r>
            <a:endParaRPr lang="hu-H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200000"/>
              </a:lnSpc>
            </a:pPr>
            <a:r>
              <a:rPr lang="hu-H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u-H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Basedow</a:t>
            </a:r>
            <a:r>
              <a:rPr lang="hu-H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betegség</a:t>
            </a: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6FFA38A-6F56-0238-78BD-DA26E8B3D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4" y="2315290"/>
            <a:ext cx="4192066" cy="34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18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8506B149-F894-E91F-8DED-664EA90B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47433"/>
            <a:ext cx="11018520" cy="1434415"/>
          </a:xfrm>
        </p:spPr>
        <p:txBody>
          <a:bodyPr anchor="b">
            <a:normAutofit/>
          </a:bodyPr>
          <a:lstStyle/>
          <a:p>
            <a:r>
              <a:rPr lang="hu-HU" sz="5400" dirty="0">
                <a:solidFill>
                  <a:srgbClr val="92D050"/>
                </a:solidFill>
                <a:latin typeface="Jumble" panose="02000503000000020004" pitchFamily="2" charset="0"/>
              </a:rPr>
              <a:t>A pajzsmirigy feladata</a:t>
            </a:r>
          </a:p>
        </p:txBody>
      </p:sp>
      <p:sp>
        <p:nvSpPr>
          <p:cNvPr id="1037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7163818-36E0-D1F3-161F-B4BA93F76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7678128" cy="240484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59237BE-6D49-4905-A8B7-07ABCC0DC289}"/>
              </a:ext>
            </a:extLst>
          </p:cNvPr>
          <p:cNvSpPr txBox="1"/>
          <p:nvPr/>
        </p:nvSpPr>
        <p:spPr>
          <a:xfrm>
            <a:off x="1207493" y="2211592"/>
            <a:ext cx="9702800" cy="314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Testhőmérséklet szabályozása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Szívritmus szabályozása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Metabolizmus szabályozása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Kiemelt szerep a magzati fejlődésben (kretenizmus)</a:t>
            </a:r>
          </a:p>
        </p:txBody>
      </p:sp>
    </p:spTree>
    <p:extLst>
      <p:ext uri="{BB962C8B-B14F-4D97-AF65-F5344CB8AC3E}">
        <p14:creationId xmlns:p14="http://schemas.microsoft.com/office/powerpoint/2010/main" xmlns="" val="206992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95236</TotalTime>
  <Words>1604</Words>
  <Application>Microsoft Office PowerPoint</Application>
  <PresentationFormat>Egyéni</PresentationFormat>
  <Paragraphs>866</Paragraphs>
  <Slides>48</Slides>
  <Notes>44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Funkcionális mikrotápanyagpótlás Gyakorlati alkalmazása  IMMUNOLÓGIában </vt:lpstr>
      <vt:lpstr>Autoimmunitás?</vt:lpstr>
      <vt:lpstr>Okok</vt:lpstr>
      <vt:lpstr>Okok (ismertebbek)</vt:lpstr>
      <vt:lpstr>Okok (kevésbé ismertek)</vt:lpstr>
      <vt:lpstr>Okok (kevésbé ismertek)</vt:lpstr>
      <vt:lpstr>Az autoimmun betegségek sokszínűsége</vt:lpstr>
      <vt:lpstr>Pajzsmirigy autóimmun betegségek</vt:lpstr>
      <vt:lpstr>A pajzsmirigy feladata</vt:lpstr>
      <vt:lpstr>Hypothyreosis tünetei</vt:lpstr>
      <vt:lpstr> Hyperthyreosis tünetei</vt:lpstr>
      <vt:lpstr>Az alul- és túlműkő pajzsmirigy extrém esetei</vt:lpstr>
      <vt:lpstr>A hormonképzés szabályozása</vt:lpstr>
      <vt:lpstr>Pajzsmirigy hormonszintézis</vt:lpstr>
      <vt:lpstr>Tirozin (fenilalaninból)</vt:lpstr>
      <vt:lpstr>Fenilalanin tartalmú élelmiszerek</vt:lpstr>
      <vt:lpstr>Tirozin tartalmú élelmiszerek</vt:lpstr>
      <vt:lpstr>JÓD - PM</vt:lpstr>
      <vt:lpstr>JÓD – esszenciális mikrotápanyag</vt:lpstr>
      <vt:lpstr>A hormonszintézis</vt:lpstr>
      <vt:lpstr>VAS - PM</vt:lpstr>
      <vt:lpstr>Vashiány tünetei </vt:lpstr>
      <vt:lpstr>Vaspótlás - megfontolások</vt:lpstr>
      <vt:lpstr>SZELÉN - PM</vt:lpstr>
      <vt:lpstr>Szelénhiány tünetei</vt:lpstr>
      <vt:lpstr>Magas szelén szint tünetei</vt:lpstr>
      <vt:lpstr>Magas szeléntartalmú élelmiszerek</vt:lpstr>
      <vt:lpstr>Szelénpótlás</vt:lpstr>
      <vt:lpstr>CINK - PM</vt:lpstr>
      <vt:lpstr>Zn hiány tünetei - 1</vt:lpstr>
      <vt:lpstr>Zn hiány tünetei - 2</vt:lpstr>
      <vt:lpstr>Cinkhiány okai</vt:lpstr>
      <vt:lpstr>Cinkhiány megállapítása házilag</vt:lpstr>
      <vt:lpstr>Cinkpótlásnál megfontolandó </vt:lpstr>
      <vt:lpstr> Cinkben gazdag élelmiszerek</vt:lpstr>
      <vt:lpstr>Cinkpótlás </vt:lpstr>
      <vt:lpstr>Túlzott cinkbevitel tünetei</vt:lpstr>
      <vt:lpstr>D vitamin - PM</vt:lpstr>
      <vt:lpstr>D vitamin – T1DM</vt:lpstr>
      <vt:lpstr>D vitamin – T1DM</vt:lpstr>
      <vt:lpstr>D vitamin pótlás - megfontolások</vt:lpstr>
      <vt:lpstr>A vitamin</vt:lpstr>
      <vt:lpstr>A vitamin hiány</vt:lpstr>
      <vt:lpstr>A vitaminban gazdag élelmiszerek</vt:lpstr>
      <vt:lpstr>Mg pótlás - megfontolások</vt:lpstr>
      <vt:lpstr>C vitamin </vt:lpstr>
      <vt:lpstr>Take Home Message</vt:lpstr>
      <vt:lpstr>48.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Ösztrogéndominancia</dc:title>
  <dc:creator>c0qnoj15kh@univie.onmicrosoft.com</dc:creator>
  <cp:lastModifiedBy>Felhasználó</cp:lastModifiedBy>
  <cp:revision>194</cp:revision>
  <dcterms:created xsi:type="dcterms:W3CDTF">2023-02-19T16:30:06Z</dcterms:created>
  <dcterms:modified xsi:type="dcterms:W3CDTF">2025-01-26T15:29:45Z</dcterms:modified>
</cp:coreProperties>
</file>