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2"/>
  </p:notesMasterIdLst>
  <p:sldIdLst>
    <p:sldId id="256" r:id="rId2"/>
    <p:sldId id="258" r:id="rId3"/>
    <p:sldId id="379" r:id="rId4"/>
    <p:sldId id="369" r:id="rId5"/>
    <p:sldId id="378" r:id="rId6"/>
    <p:sldId id="381" r:id="rId7"/>
    <p:sldId id="362" r:id="rId8"/>
    <p:sldId id="382" r:id="rId9"/>
    <p:sldId id="371" r:id="rId10"/>
    <p:sldId id="373" r:id="rId11"/>
    <p:sldId id="383" r:id="rId12"/>
    <p:sldId id="307" r:id="rId13"/>
    <p:sldId id="384" r:id="rId14"/>
    <p:sldId id="385" r:id="rId15"/>
    <p:sldId id="386" r:id="rId16"/>
    <p:sldId id="387" r:id="rId17"/>
    <p:sldId id="388" r:id="rId18"/>
    <p:sldId id="322" r:id="rId19"/>
    <p:sldId id="266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2" r:id="rId30"/>
    <p:sldId id="303" r:id="rId31"/>
    <p:sldId id="345" r:id="rId32"/>
    <p:sldId id="304" r:id="rId33"/>
    <p:sldId id="301" r:id="rId34"/>
    <p:sldId id="389" r:id="rId35"/>
    <p:sldId id="393" r:id="rId36"/>
    <p:sldId id="391" r:id="rId37"/>
    <p:sldId id="325" r:id="rId38"/>
    <p:sldId id="309" r:id="rId39"/>
    <p:sldId id="310" r:id="rId40"/>
    <p:sldId id="311" r:id="rId41"/>
    <p:sldId id="326" r:id="rId42"/>
    <p:sldId id="331" r:id="rId43"/>
    <p:sldId id="392" r:id="rId44"/>
    <p:sldId id="344" r:id="rId45"/>
    <p:sldId id="354" r:id="rId46"/>
    <p:sldId id="347" r:id="rId47"/>
    <p:sldId id="372" r:id="rId48"/>
    <p:sldId id="352" r:id="rId49"/>
    <p:sldId id="353" r:id="rId50"/>
    <p:sldId id="342" r:id="rId51"/>
    <p:sldId id="329" r:id="rId52"/>
    <p:sldId id="348" r:id="rId53"/>
    <p:sldId id="349" r:id="rId54"/>
    <p:sldId id="276" r:id="rId55"/>
    <p:sldId id="327" r:id="rId56"/>
    <p:sldId id="268" r:id="rId57"/>
    <p:sldId id="284" r:id="rId58"/>
    <p:sldId id="398" r:id="rId59"/>
    <p:sldId id="277" r:id="rId60"/>
    <p:sldId id="313" r:id="rId61"/>
    <p:sldId id="314" r:id="rId62"/>
    <p:sldId id="320" r:id="rId63"/>
    <p:sldId id="377" r:id="rId64"/>
    <p:sldId id="336" r:id="rId65"/>
    <p:sldId id="399" r:id="rId66"/>
    <p:sldId id="400" r:id="rId67"/>
    <p:sldId id="271" r:id="rId68"/>
    <p:sldId id="280" r:id="rId69"/>
    <p:sldId id="287" r:id="rId70"/>
    <p:sldId id="335" r:id="rId71"/>
    <p:sldId id="370" r:id="rId72"/>
    <p:sldId id="272" r:id="rId73"/>
    <p:sldId id="319" r:id="rId74"/>
    <p:sldId id="281" r:id="rId75"/>
    <p:sldId id="374" r:id="rId76"/>
    <p:sldId id="394" r:id="rId77"/>
    <p:sldId id="288" r:id="rId78"/>
    <p:sldId id="330" r:id="rId79"/>
    <p:sldId id="273" r:id="rId80"/>
    <p:sldId id="282" r:id="rId81"/>
    <p:sldId id="285" r:id="rId82"/>
    <p:sldId id="328" r:id="rId83"/>
    <p:sldId id="395" r:id="rId84"/>
    <p:sldId id="286" r:id="rId85"/>
    <p:sldId id="312" r:id="rId86"/>
    <p:sldId id="376" r:id="rId87"/>
    <p:sldId id="270" r:id="rId88"/>
    <p:sldId id="333" r:id="rId89"/>
    <p:sldId id="334" r:id="rId90"/>
    <p:sldId id="340" r:id="rId91"/>
    <p:sldId id="341" r:id="rId92"/>
    <p:sldId id="321" r:id="rId93"/>
    <p:sldId id="396" r:id="rId94"/>
    <p:sldId id="337" r:id="rId95"/>
    <p:sldId id="338" r:id="rId96"/>
    <p:sldId id="317" r:id="rId97"/>
    <p:sldId id="397" r:id="rId98"/>
    <p:sldId id="318" r:id="rId99"/>
    <p:sldId id="275" r:id="rId100"/>
    <p:sldId id="339" r:id="rId10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6CBDB341-1A46-4241-A61B-1B746F9E4420}">
          <p14:sldIdLst>
            <p14:sldId id="256"/>
            <p14:sldId id="258"/>
            <p14:sldId id="379"/>
            <p14:sldId id="369"/>
            <p14:sldId id="378"/>
            <p14:sldId id="381"/>
            <p14:sldId id="362"/>
            <p14:sldId id="382"/>
            <p14:sldId id="371"/>
            <p14:sldId id="373"/>
            <p14:sldId id="383"/>
            <p14:sldId id="307"/>
            <p14:sldId id="384"/>
            <p14:sldId id="385"/>
            <p14:sldId id="386"/>
            <p14:sldId id="387"/>
            <p14:sldId id="388"/>
            <p14:sldId id="322"/>
            <p14:sldId id="266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2"/>
            <p14:sldId id="303"/>
            <p14:sldId id="345"/>
            <p14:sldId id="304"/>
            <p14:sldId id="301"/>
            <p14:sldId id="389"/>
            <p14:sldId id="393"/>
            <p14:sldId id="391"/>
            <p14:sldId id="325"/>
            <p14:sldId id="309"/>
            <p14:sldId id="310"/>
            <p14:sldId id="311"/>
            <p14:sldId id="326"/>
            <p14:sldId id="331"/>
            <p14:sldId id="392"/>
          </p14:sldIdLst>
        </p14:section>
        <p14:section name="Névtelen szakasz" id="{960B248A-C654-4505-A6DF-C177EB4B82CD}">
          <p14:sldIdLst>
            <p14:sldId id="344"/>
            <p14:sldId id="354"/>
            <p14:sldId id="347"/>
            <p14:sldId id="372"/>
            <p14:sldId id="352"/>
            <p14:sldId id="353"/>
            <p14:sldId id="342"/>
            <p14:sldId id="329"/>
            <p14:sldId id="348"/>
            <p14:sldId id="349"/>
            <p14:sldId id="276"/>
            <p14:sldId id="327"/>
            <p14:sldId id="268"/>
            <p14:sldId id="284"/>
            <p14:sldId id="398"/>
            <p14:sldId id="277"/>
            <p14:sldId id="313"/>
            <p14:sldId id="314"/>
            <p14:sldId id="320"/>
            <p14:sldId id="377"/>
            <p14:sldId id="336"/>
            <p14:sldId id="399"/>
            <p14:sldId id="400"/>
            <p14:sldId id="271"/>
            <p14:sldId id="280"/>
            <p14:sldId id="287"/>
            <p14:sldId id="335"/>
            <p14:sldId id="370"/>
            <p14:sldId id="272"/>
            <p14:sldId id="319"/>
            <p14:sldId id="281"/>
            <p14:sldId id="374"/>
            <p14:sldId id="394"/>
            <p14:sldId id="288"/>
            <p14:sldId id="330"/>
            <p14:sldId id="273"/>
            <p14:sldId id="282"/>
            <p14:sldId id="285"/>
            <p14:sldId id="328"/>
            <p14:sldId id="395"/>
            <p14:sldId id="286"/>
            <p14:sldId id="312"/>
            <p14:sldId id="376"/>
            <p14:sldId id="270"/>
            <p14:sldId id="333"/>
            <p14:sldId id="334"/>
            <p14:sldId id="340"/>
            <p14:sldId id="341"/>
            <p14:sldId id="321"/>
            <p14:sldId id="396"/>
            <p14:sldId id="337"/>
            <p14:sldId id="338"/>
            <p14:sldId id="317"/>
            <p14:sldId id="397"/>
            <p14:sldId id="318"/>
            <p14:sldId id="275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3" roundtripDataSignature="AMtx7mi4eJt3/gGR5EqXxE4F0Rwml0cO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>
        <p:scale>
          <a:sx n="40" d="100"/>
          <a:sy n="40" d="100"/>
        </p:scale>
        <p:origin x="97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759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4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88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39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274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269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226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006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30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3fd2bd1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3fd2bd1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034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535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27B70283-5E47-CD00-8F1B-B52A0EAF6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>
            <a:extLst>
              <a:ext uri="{FF2B5EF4-FFF2-40B4-BE49-F238E27FC236}">
                <a16:creationId xmlns:a16="http://schemas.microsoft.com/office/drawing/2014/main" id="{CF2DF64E-D67C-C9F0-5852-5C5A920ED0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>
            <a:extLst>
              <a:ext uri="{FF2B5EF4-FFF2-40B4-BE49-F238E27FC236}">
                <a16:creationId xmlns:a16="http://schemas.microsoft.com/office/drawing/2014/main" id="{48AC9A21-8F88-7BC5-7FFD-6B0CE05BF3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752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708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2e7cf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82e7cf5c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691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41051630-501D-D136-80DA-F5E6588EA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ae34239f7_0_0:notes">
            <a:extLst>
              <a:ext uri="{FF2B5EF4-FFF2-40B4-BE49-F238E27FC236}">
                <a16:creationId xmlns:a16="http://schemas.microsoft.com/office/drawing/2014/main" id="{24854E0C-6632-3F7E-496E-D0FE5AD725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ae34239f7_0_0:notes">
            <a:extLst>
              <a:ext uri="{FF2B5EF4-FFF2-40B4-BE49-F238E27FC236}">
                <a16:creationId xmlns:a16="http://schemas.microsoft.com/office/drawing/2014/main" id="{A472B536-9950-C094-5181-CBE56508FC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66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BE9C41C1-36A3-2D53-B331-BA0895030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ae34239f7_0_0:notes">
            <a:extLst>
              <a:ext uri="{FF2B5EF4-FFF2-40B4-BE49-F238E27FC236}">
                <a16:creationId xmlns:a16="http://schemas.microsoft.com/office/drawing/2014/main" id="{1E0D7BC9-7A82-119E-1305-80D1B7186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ae34239f7_0_0:notes">
            <a:extLst>
              <a:ext uri="{FF2B5EF4-FFF2-40B4-BE49-F238E27FC236}">
                <a16:creationId xmlns:a16="http://schemas.microsoft.com/office/drawing/2014/main" id="{C856F492-5A52-3D5F-3F84-17F1FD4259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953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82e7cf5c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f82e7cf5c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712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82e7cf5c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f82e7cf5c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42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82e7cf5c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f82e7cf5c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79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9DD0A6F0-DA87-19D7-DB1E-94115E85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3fd2bd1a9_0_0:notes">
            <a:extLst>
              <a:ext uri="{FF2B5EF4-FFF2-40B4-BE49-F238E27FC236}">
                <a16:creationId xmlns:a16="http://schemas.microsoft.com/office/drawing/2014/main" id="{7223ACF1-6F22-9665-791D-4AB0F610FC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3fd2bd1a9_0_0:notes">
            <a:extLst>
              <a:ext uri="{FF2B5EF4-FFF2-40B4-BE49-F238E27FC236}">
                <a16:creationId xmlns:a16="http://schemas.microsoft.com/office/drawing/2014/main" id="{57463044-D882-F9E5-6BF9-3177C00121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310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>
          <a:extLst>
            <a:ext uri="{FF2B5EF4-FFF2-40B4-BE49-F238E27FC236}">
              <a16:creationId xmlns:a16="http://schemas.microsoft.com/office/drawing/2014/main" id="{734B610A-C2AA-248C-134A-9C7B313F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82e7cf5c0_0_90:notes">
            <a:extLst>
              <a:ext uri="{FF2B5EF4-FFF2-40B4-BE49-F238E27FC236}">
                <a16:creationId xmlns:a16="http://schemas.microsoft.com/office/drawing/2014/main" id="{80AB02C0-9463-28A9-1F26-EABD9EA50C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f82e7cf5c0_0_90:notes">
            <a:extLst>
              <a:ext uri="{FF2B5EF4-FFF2-40B4-BE49-F238E27FC236}">
                <a16:creationId xmlns:a16="http://schemas.microsoft.com/office/drawing/2014/main" id="{C1A21EC4-E059-0021-CF83-3FB79DF1FD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163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82e7cf5c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f82e7cf5c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686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82e7cf5c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f82e7cf5c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7DA12AF4-AAF1-2D06-4D48-13B4E9E5E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82e7cf5c0_0_106:notes">
            <a:extLst>
              <a:ext uri="{FF2B5EF4-FFF2-40B4-BE49-F238E27FC236}">
                <a16:creationId xmlns:a16="http://schemas.microsoft.com/office/drawing/2014/main" id="{909395AE-8DB9-727A-5801-04FBC60769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f82e7cf5c0_0_106:notes">
            <a:extLst>
              <a:ext uri="{FF2B5EF4-FFF2-40B4-BE49-F238E27FC236}">
                <a16:creationId xmlns:a16="http://schemas.microsoft.com/office/drawing/2014/main" id="{A1CFF7A9-4131-169D-8433-146CABA75F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1754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82e7cf5c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f82e7cf5c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>
          <a:extLst>
            <a:ext uri="{FF2B5EF4-FFF2-40B4-BE49-F238E27FC236}">
              <a16:creationId xmlns:a16="http://schemas.microsoft.com/office/drawing/2014/main" id="{213913AA-8474-BF56-0E0D-3E36D53FA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82e7cf5c0_0_85:notes">
            <a:extLst>
              <a:ext uri="{FF2B5EF4-FFF2-40B4-BE49-F238E27FC236}">
                <a16:creationId xmlns:a16="http://schemas.microsoft.com/office/drawing/2014/main" id="{D1A7F9AC-3AB8-63F0-6445-74CD97FF28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f82e7cf5c0_0_85:notes">
            <a:extLst>
              <a:ext uri="{FF2B5EF4-FFF2-40B4-BE49-F238E27FC236}">
                <a16:creationId xmlns:a16="http://schemas.microsoft.com/office/drawing/2014/main" id="{3EA104BA-AF0E-D713-5848-6D5FF025BA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437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82e7cf5c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f82e7cf5c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25437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82e7cf5c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f82e7cf5c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f82e7cf5c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f82e7cf5c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75EFFB48-9927-3345-F92A-827A37B1B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ae34239f7_0_0:notes">
            <a:extLst>
              <a:ext uri="{FF2B5EF4-FFF2-40B4-BE49-F238E27FC236}">
                <a16:creationId xmlns:a16="http://schemas.microsoft.com/office/drawing/2014/main" id="{A06E42EF-9536-BC6E-3AE4-8D3D0FCFAF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ae34239f7_0_0:notes">
            <a:extLst>
              <a:ext uri="{FF2B5EF4-FFF2-40B4-BE49-F238E27FC236}">
                <a16:creationId xmlns:a16="http://schemas.microsoft.com/office/drawing/2014/main" id="{F458F0C6-CB86-A0D5-5BD8-2CF3467ED6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075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f82e7cf5c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f82e7cf5c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82e7cf5c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f82e7cf5c0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23EEF855-3E49-9A65-2D1F-42FE8D11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ae34239f7_0_0:notes">
            <a:extLst>
              <a:ext uri="{FF2B5EF4-FFF2-40B4-BE49-F238E27FC236}">
                <a16:creationId xmlns:a16="http://schemas.microsoft.com/office/drawing/2014/main" id="{1648864C-0878-FFD2-4860-D68C95441B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ae34239f7_0_0:notes">
            <a:extLst>
              <a:ext uri="{FF2B5EF4-FFF2-40B4-BE49-F238E27FC236}">
                <a16:creationId xmlns:a16="http://schemas.microsoft.com/office/drawing/2014/main" id="{1523238A-B11F-D74F-B07A-B76B02E985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90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0B986B07-56A4-BDAA-4AF5-7B7E92AA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82e7cf5c0_0_33:notes">
            <a:extLst>
              <a:ext uri="{FF2B5EF4-FFF2-40B4-BE49-F238E27FC236}">
                <a16:creationId xmlns:a16="http://schemas.microsoft.com/office/drawing/2014/main" id="{90C360FD-C78A-7C12-ECD1-0596FE083A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82e7cf5c0_0_33:notes">
            <a:extLst>
              <a:ext uri="{FF2B5EF4-FFF2-40B4-BE49-F238E27FC236}">
                <a16:creationId xmlns:a16="http://schemas.microsoft.com/office/drawing/2014/main" id="{D62BD7B6-5965-EF74-6381-C49D3642D3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09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82e7cf5c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f82e7cf5c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82e7cf5c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82e7cf5c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787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82e7cf5c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82e7cf5c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6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49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0583500/" TargetMode="External"/><Relationship Id="rId2" Type="http://schemas.openxmlformats.org/officeDocument/2006/relationships/hyperlink" Target="https://pubmed.ncbi.nlm.nih.gov/30279517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65.png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microsoft.com/office/2007/relationships/hdphoto" Target="../media/hdphoto7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10.wdp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pubmed.ncbi.nlm.nih.gov/32863742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microsoft.com/office/2007/relationships/hdphoto" Target="../media/hdphoto1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microsoft.com/office/2007/relationships/hdphoto" Target="../media/hdphoto14.wdp"/><Relationship Id="rId4" Type="http://schemas.openxmlformats.org/officeDocument/2006/relationships/image" Target="../media/image76.png"/><Relationship Id="rId9" Type="http://schemas.microsoft.com/office/2007/relationships/hdphoto" Target="../media/hdphoto16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microsoft.com/office/2007/relationships/hdphoto" Target="../media/hdphoto18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7.wdp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1.wdp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88.png"/><Relationship Id="rId4" Type="http://schemas.microsoft.com/office/2007/relationships/hdphoto" Target="../media/hdphoto22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5.wdp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7.wdp"/><Relationship Id="rId5" Type="http://schemas.openxmlformats.org/officeDocument/2006/relationships/image" Target="../media/image95.png"/><Relationship Id="rId4" Type="http://schemas.microsoft.com/office/2007/relationships/hdphoto" Target="../media/hdphoto26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85;p1"/>
          <p:cNvPicPr preferRelativeResize="0"/>
          <p:nvPr/>
        </p:nvPicPr>
        <p:blipFill>
          <a:blip r:embed="rId3"/>
          <a:srcRect l="1105" r="19584"/>
          <a:stretch/>
        </p:blipFill>
        <p:spPr>
          <a:xfrm>
            <a:off x="1" y="10"/>
            <a:ext cx="14504463" cy="10286990"/>
          </a:xfrm>
          <a:prstGeom prst="rect">
            <a:avLst/>
          </a:prstGeom>
          <a:noFill/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Google Shape;84;p1"/>
          <p:cNvSpPr txBox="1">
            <a:spLocks noGrp="1"/>
          </p:cNvSpPr>
          <p:nvPr>
            <p:ph type="ctrTitle" idx="4294967295"/>
          </p:nvPr>
        </p:nvSpPr>
        <p:spPr>
          <a:xfrm>
            <a:off x="12419937" y="2776009"/>
            <a:ext cx="5168647" cy="4734981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5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hu-HU" sz="5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mikrobiom</a:t>
            </a:r>
            <a:r>
              <a:rPr lang="hu-HU" sz="5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immunológiai jelentősége</a:t>
            </a:r>
            <a:endParaRPr lang="en-US" sz="5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E96D76FB-BF41-451B-9166-4D566BEFA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82e7cf5c0_0_33">
            <a:extLst>
              <a:ext uri="{FF2B5EF4-FFF2-40B4-BE49-F238E27FC236}">
                <a16:creationId xmlns:a16="http://schemas.microsoft.com/office/drawing/2014/main" id="{112E9927-A044-B82D-15AF-B13DE85701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60120" y="438810"/>
            <a:ext cx="14212475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b="1" dirty="0">
                <a:latin typeface="Arial"/>
                <a:cs typeface="Arial"/>
                <a:sym typeface="Arial"/>
              </a:rPr>
              <a:t>Hogyan tekintsünk egy </a:t>
            </a:r>
            <a:r>
              <a:rPr lang="hu-HU" b="1" dirty="0" err="1">
                <a:latin typeface="Arial"/>
                <a:cs typeface="Arial"/>
                <a:sym typeface="Arial"/>
              </a:rPr>
              <a:t>mikrobiom</a:t>
            </a:r>
            <a:r>
              <a:rPr lang="hu-HU" b="1" dirty="0">
                <a:latin typeface="Arial"/>
                <a:cs typeface="Arial"/>
                <a:sym typeface="Arial"/>
              </a:rPr>
              <a:t> vizsgálatra?</a:t>
            </a:r>
            <a:endParaRPr b="1" dirty="0"/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CDFA71F5-C2D2-FC1D-0F4B-48763210E109}"/>
              </a:ext>
            </a:extLst>
          </p:cNvPr>
          <p:cNvSpPr txBox="1">
            <a:spLocks/>
          </p:cNvSpPr>
          <p:nvPr/>
        </p:nvSpPr>
        <p:spPr>
          <a:xfrm>
            <a:off x="960120" y="1908810"/>
            <a:ext cx="16184880" cy="6469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hu-HU" sz="3600" b="1" dirty="0">
                <a:solidFill>
                  <a:schemeClr val="dk1"/>
                </a:solidFill>
              </a:rPr>
              <a:t>A </a:t>
            </a:r>
            <a:r>
              <a:rPr lang="hu-HU" sz="3600" b="1" dirty="0" err="1">
                <a:solidFill>
                  <a:schemeClr val="dk1"/>
                </a:solidFill>
              </a:rPr>
              <a:t>mikrobiom</a:t>
            </a:r>
            <a:r>
              <a:rPr lang="hu-HU" sz="3600" b="1" dirty="0">
                <a:solidFill>
                  <a:schemeClr val="dk1"/>
                </a:solidFill>
              </a:rPr>
              <a:t> vizsgálat nem egy csoda - a </a:t>
            </a:r>
            <a:r>
              <a:rPr lang="hu-HU" sz="3600" b="1" dirty="0" err="1">
                <a:solidFill>
                  <a:schemeClr val="dk1"/>
                </a:solidFill>
              </a:rPr>
              <a:t>mikrobiom</a:t>
            </a:r>
            <a:r>
              <a:rPr lang="hu-HU" sz="3600" b="1" dirty="0">
                <a:solidFill>
                  <a:schemeClr val="dk1"/>
                </a:solidFill>
              </a:rPr>
              <a:t> vizsgálat egy diagnosztikai eszköz</a:t>
            </a:r>
          </a:p>
          <a:p>
            <a:pPr marL="0" indent="0" algn="l"/>
            <a:endParaRPr lang="hu-HU" sz="2800" dirty="0">
              <a:solidFill>
                <a:schemeClr val="dk1"/>
              </a:solidFill>
            </a:endParaRPr>
          </a:p>
          <a:p>
            <a:pPr marL="0" indent="0" algn="l"/>
            <a:r>
              <a:rPr lang="hu-HU" sz="2800" b="1" dirty="0">
                <a:solidFill>
                  <a:schemeClr val="dk1"/>
                </a:solidFill>
              </a:rPr>
              <a:t>Mire adhat választ egy genetikai </a:t>
            </a:r>
            <a:r>
              <a:rPr lang="hu-HU" sz="2800" b="1" dirty="0" err="1">
                <a:solidFill>
                  <a:schemeClr val="dk1"/>
                </a:solidFill>
              </a:rPr>
              <a:t>mikrobiom</a:t>
            </a:r>
            <a:r>
              <a:rPr lang="hu-HU" sz="2800" b="1" dirty="0">
                <a:solidFill>
                  <a:schemeClr val="dk1"/>
                </a:solidFill>
              </a:rPr>
              <a:t> vizsgálat? </a:t>
            </a:r>
            <a:r>
              <a:rPr lang="hu-HU" sz="2800" dirty="0">
                <a:solidFill>
                  <a:schemeClr val="dk1"/>
                </a:solidFill>
              </a:rPr>
              <a:t>Arra, hogy: 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milyen gombák éknek a vastagbelünkben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milyen baktériumok élnek a vastagbelünkben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milyen virulencia faktorokat tartalmaznak a baktériumok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milyen antibiotikumra érzékenyek vagy rezisztensek a baktériumok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mikroorganizmusok milyen arányban vannak jelen egymáshoz viszonyítva (nem a pontos számukat mutatják meg a vizsgálatok)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emberi sejtek arányát a székletben</a:t>
            </a:r>
          </a:p>
          <a:p>
            <a:pPr marL="0" indent="0" algn="l"/>
            <a:endParaRPr lang="hu-HU" sz="2800" dirty="0">
              <a:solidFill>
                <a:schemeClr val="dk1"/>
              </a:solidFill>
            </a:endParaRPr>
          </a:p>
          <a:p>
            <a:pPr marL="0" indent="0" algn="l"/>
            <a:r>
              <a:rPr lang="hu-HU" sz="2800" dirty="0">
                <a:solidFill>
                  <a:schemeClr val="dk1"/>
                </a:solidFill>
              </a:rPr>
              <a:t>Az össze többi információ már csak következtetés, amelyeket kutatások és gyakorlati tapasztalatok alapján vonunk le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856A649-F113-6266-6ED1-D007FCDB4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és tövisek, virág, növény látható&#10;&#10;Automatikusan generált leírás">
            <a:extLst>
              <a:ext uri="{FF2B5EF4-FFF2-40B4-BE49-F238E27FC236}">
                <a16:creationId xmlns:a16="http://schemas.microsoft.com/office/drawing/2014/main" id="{3A05BBB8-A385-7E19-AE67-00AFDA0A8E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9192"/>
            <a:ext cx="18288000" cy="9616071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D08E1A64-D41C-165E-90BF-991AA1950A20}"/>
              </a:ext>
            </a:extLst>
          </p:cNvPr>
          <p:cNvSpPr txBox="1">
            <a:spLocks/>
          </p:cNvSpPr>
          <p:nvPr/>
        </p:nvSpPr>
        <p:spPr>
          <a:xfrm>
            <a:off x="5257800" y="2489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b="1" dirty="0"/>
              <a:t>Köszönöm  a figyelmet</a:t>
            </a: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59E2C864-7AC5-3FDA-84AF-573C29C9C87E}"/>
              </a:ext>
            </a:extLst>
          </p:cNvPr>
          <p:cNvSpPr txBox="1">
            <a:spLocks/>
          </p:cNvSpPr>
          <p:nvPr/>
        </p:nvSpPr>
        <p:spPr>
          <a:xfrm>
            <a:off x="5943600" y="545147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hu-HU" b="1" dirty="0">
                <a:solidFill>
                  <a:schemeClr val="tx1"/>
                </a:solidFill>
              </a:rPr>
              <a:t>Lányi Kata</a:t>
            </a:r>
          </a:p>
          <a:p>
            <a:r>
              <a:rPr lang="hu-HU" b="1">
                <a:solidFill>
                  <a:schemeClr val="tx1"/>
                </a:solidFill>
              </a:rPr>
              <a:t>info@psybiom.hu</a:t>
            </a:r>
          </a:p>
          <a:p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91584A1-5D90-6205-3810-D181889A7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13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82e7cf5c0_0_33"/>
          <p:cNvSpPr txBox="1">
            <a:spLocks noGrp="1"/>
          </p:cNvSpPr>
          <p:nvPr>
            <p:ph type="ctrTitle"/>
          </p:nvPr>
        </p:nvSpPr>
        <p:spPr>
          <a:xfrm>
            <a:off x="417924" y="425314"/>
            <a:ext cx="14212475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Mikrobiom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vizsgáló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 err="1">
                <a:latin typeface="Arial"/>
                <a:ea typeface="Arial"/>
                <a:cs typeface="Arial"/>
                <a:sym typeface="Arial"/>
              </a:rPr>
              <a:t>eszközök</a:t>
            </a:r>
            <a:r>
              <a:rPr lang="hu-HU" b="1" dirty="0">
                <a:latin typeface="Arial"/>
                <a:ea typeface="Arial"/>
                <a:cs typeface="Arial"/>
                <a:sym typeface="Arial"/>
              </a:rPr>
              <a:t>: klinikai mikrobiológia</a:t>
            </a:r>
            <a:endParaRPr b="1" dirty="0"/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4642656B-5C0F-51D4-4A49-1DE62A4A3FF9}"/>
              </a:ext>
            </a:extLst>
          </p:cNvPr>
          <p:cNvSpPr txBox="1">
            <a:spLocks/>
          </p:cNvSpPr>
          <p:nvPr/>
        </p:nvSpPr>
        <p:spPr>
          <a:xfrm>
            <a:off x="662113" y="1908810"/>
            <a:ext cx="11499407" cy="6469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2800" b="1" dirty="0">
                <a:solidFill>
                  <a:schemeClr val="dk1"/>
                </a:solidFill>
              </a:rPr>
              <a:t>Mit képesek vizsgálni a módszerrel?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dk1"/>
                </a:solidFill>
              </a:rPr>
              <a:t>Fajszinten vizsgálhat </a:t>
            </a:r>
            <a:r>
              <a:rPr lang="hu-HU" sz="2800" dirty="0">
                <a:solidFill>
                  <a:schemeClr val="dk1"/>
                </a:solidFill>
              </a:rPr>
              <a:t>– </a:t>
            </a:r>
            <a:r>
              <a:rPr lang="hu-HU" sz="2800" i="1" dirty="0">
                <a:solidFill>
                  <a:schemeClr val="dk1"/>
                </a:solidFill>
              </a:rPr>
              <a:t>a genetikai vizsgálatok nagy pontossággal erősítik meg a módszer hatékonyságát </a:t>
            </a:r>
            <a:r>
              <a:rPr lang="hu-HU" sz="2800" dirty="0">
                <a:solidFill>
                  <a:schemeClr val="dk1"/>
                </a:solidFill>
              </a:rPr>
              <a:t>- de a hasonló viselkedésű fajokat sok esetben nem tud megkülönböztetni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chemeClr val="dk1"/>
                </a:solidFill>
              </a:rPr>
              <a:t>Fenotípus</a:t>
            </a:r>
            <a:r>
              <a:rPr lang="hu-HU" sz="2800" b="1" dirty="0">
                <a:solidFill>
                  <a:schemeClr val="dk1"/>
                </a:solidFill>
              </a:rPr>
              <a:t> alapján vizsgál </a:t>
            </a:r>
            <a:r>
              <a:rPr lang="hu-HU" sz="2800" dirty="0">
                <a:solidFill>
                  <a:schemeClr val="dk1"/>
                </a:solidFill>
              </a:rPr>
              <a:t>– a tulajdonságok összevetését használják a fajok megkülönböztetésére – több módszer is van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dk1"/>
                </a:solidFill>
              </a:rPr>
              <a:t>A baktériumok metabolizmusát </a:t>
            </a:r>
            <a:r>
              <a:rPr lang="hu-HU" sz="2800" dirty="0">
                <a:solidFill>
                  <a:schemeClr val="dk1"/>
                </a:solidFill>
              </a:rPr>
              <a:t>képes vizsgálni – külön metódust igényel, időigényes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dk1"/>
                </a:solidFill>
              </a:rPr>
              <a:t>Szaporodási körülményeit </a:t>
            </a:r>
            <a:r>
              <a:rPr lang="hu-HU" sz="2800" dirty="0">
                <a:solidFill>
                  <a:schemeClr val="dk1"/>
                </a:solidFill>
              </a:rPr>
              <a:t>képes vizsgálni – külön metódust igényel, időigényes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dk1"/>
                </a:solidFill>
              </a:rPr>
              <a:t>Virulencia faktorok kimutatására </a:t>
            </a:r>
            <a:r>
              <a:rPr lang="hu-HU" sz="2800" dirty="0">
                <a:solidFill>
                  <a:schemeClr val="dk1"/>
                </a:solidFill>
              </a:rPr>
              <a:t>alkalmas – külön metódust igényel, időigényes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dk1"/>
                </a:solidFill>
              </a:rPr>
              <a:t>Antibiotikum rezisztenciát </a:t>
            </a:r>
            <a:r>
              <a:rPr lang="hu-HU" sz="2800" dirty="0">
                <a:solidFill>
                  <a:schemeClr val="dk1"/>
                </a:solidFill>
              </a:rPr>
              <a:t>képes vizsgálni – külön metódust igényel, időigényes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dk1"/>
                </a:solidFill>
              </a:rPr>
              <a:t>Képesek anaerob fajokat is vizsgálni</a:t>
            </a:r>
            <a:r>
              <a:rPr lang="hu-HU" sz="2800" dirty="0">
                <a:solidFill>
                  <a:schemeClr val="dk1"/>
                </a:solidFill>
              </a:rPr>
              <a:t>, de ilyenkor speciális módszerekre van szükség</a:t>
            </a:r>
          </a:p>
          <a:p>
            <a:pPr marL="0" indent="0" algn="l"/>
            <a:endParaRPr lang="hu-HU" sz="2800" dirty="0">
              <a:solidFill>
                <a:schemeClr val="dk1"/>
              </a:solidFill>
            </a:endParaRPr>
          </a:p>
        </p:txBody>
      </p:sp>
      <p:pic>
        <p:nvPicPr>
          <p:cNvPr id="6" name="Kép 5" descr="A képen asztali kerámiaáru, személy, fog, kék látható&#10;&#10;Automatikusan generált leírás">
            <a:extLst>
              <a:ext uri="{FF2B5EF4-FFF2-40B4-BE49-F238E27FC236}">
                <a16:creationId xmlns:a16="http://schemas.microsoft.com/office/drawing/2014/main" id="{EBD12BCF-F5B2-6C71-F029-BD43AB888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124040" y="2663191"/>
            <a:ext cx="6910098" cy="496062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C2C919E0-FBF9-6BB1-8B83-391B6A8697F6}"/>
              </a:ext>
            </a:extLst>
          </p:cNvPr>
          <p:cNvSpPr txBox="1"/>
          <p:nvPr/>
        </p:nvSpPr>
        <p:spPr>
          <a:xfrm>
            <a:off x="12458700" y="8818909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https://erettsegi30.wordpress.com/2020/10/16/antibiotikumrezisztencia/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9B03884-16C7-F58C-E48C-0E7AAC26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2;g2f82e7cf5c0_0_33">
            <a:extLst>
              <a:ext uri="{FF2B5EF4-FFF2-40B4-BE49-F238E27FC236}">
                <a16:creationId xmlns:a16="http://schemas.microsoft.com/office/drawing/2014/main" id="{283BFEB8-E779-1A4D-1722-BE99EAA9AA9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7925" y="425314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4200" b="1" dirty="0">
                <a:latin typeface="Arial"/>
                <a:ea typeface="Arial"/>
                <a:cs typeface="Arial"/>
                <a:sym typeface="Arial"/>
              </a:rPr>
              <a:t>Klinikai mikrobiológia</a:t>
            </a:r>
            <a:endParaRPr sz="4200" b="1" dirty="0"/>
          </a:p>
        </p:txBody>
      </p:sp>
      <p:sp>
        <p:nvSpPr>
          <p:cNvPr id="5" name="Google Shape;139;g2f82e7cf5c0_0_43">
            <a:extLst>
              <a:ext uri="{FF2B5EF4-FFF2-40B4-BE49-F238E27FC236}">
                <a16:creationId xmlns:a16="http://schemas.microsoft.com/office/drawing/2014/main" id="{EF5524C2-B79C-05A7-29F8-5EF54BFC173D}"/>
              </a:ext>
            </a:extLst>
          </p:cNvPr>
          <p:cNvSpPr txBox="1">
            <a:spLocks/>
          </p:cNvSpPr>
          <p:nvPr/>
        </p:nvSpPr>
        <p:spPr>
          <a:xfrm>
            <a:off x="1058779" y="1908810"/>
            <a:ext cx="10851281" cy="6469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hu-HU" sz="3000" b="1" dirty="0">
                <a:solidFill>
                  <a:schemeClr val="dk1"/>
                </a:solidFill>
              </a:rPr>
              <a:t>A módszerrel </a:t>
            </a:r>
            <a:r>
              <a:rPr lang="hu-HU" sz="3000" b="1" dirty="0" err="1">
                <a:solidFill>
                  <a:schemeClr val="dk1"/>
                </a:solidFill>
              </a:rPr>
              <a:t>korlátai</a:t>
            </a:r>
            <a:r>
              <a:rPr lang="hu-HU" sz="3000" b="1" dirty="0">
                <a:solidFill>
                  <a:schemeClr val="dk1"/>
                </a:solidFill>
              </a:rPr>
              <a:t>?</a:t>
            </a:r>
          </a:p>
          <a:p>
            <a:pPr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000" b="1" dirty="0">
                <a:solidFill>
                  <a:schemeClr val="dk1"/>
                </a:solidFill>
              </a:rPr>
              <a:t>Azt mutatja ki, amit keresnek</a:t>
            </a:r>
            <a:r>
              <a:rPr lang="hu-HU" sz="3000" dirty="0">
                <a:solidFill>
                  <a:schemeClr val="dk1"/>
                </a:solidFill>
              </a:rPr>
              <a:t>, nem pedig a teljes mintát vizsgálják meg, és mutatják ki, hogy mit találtak benne</a:t>
            </a:r>
          </a:p>
          <a:p>
            <a:pPr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dk1"/>
                </a:solidFill>
              </a:rPr>
              <a:t>Nem képes az egyes  fajok </a:t>
            </a:r>
            <a:r>
              <a:rPr lang="hu-HU" sz="3000" b="1" dirty="0">
                <a:solidFill>
                  <a:schemeClr val="dk1"/>
                </a:solidFill>
              </a:rPr>
              <a:t>egymáshoz viszonyított százalékarányát </a:t>
            </a:r>
            <a:r>
              <a:rPr lang="hu-HU" sz="3000" dirty="0">
                <a:solidFill>
                  <a:schemeClr val="dk1"/>
                </a:solidFill>
              </a:rPr>
              <a:t>vizsgálni</a:t>
            </a:r>
          </a:p>
          <a:p>
            <a:pPr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dk1"/>
                </a:solidFill>
              </a:rPr>
              <a:t>Nagyban </a:t>
            </a:r>
            <a:r>
              <a:rPr lang="hu-HU" sz="3000" b="1" dirty="0">
                <a:solidFill>
                  <a:schemeClr val="dk1"/>
                </a:solidFill>
              </a:rPr>
              <a:t>függ </a:t>
            </a:r>
            <a:r>
              <a:rPr lang="hu-HU" sz="3000" dirty="0">
                <a:solidFill>
                  <a:schemeClr val="dk1"/>
                </a:solidFill>
              </a:rPr>
              <a:t>a vizsgálat a </a:t>
            </a:r>
            <a:r>
              <a:rPr lang="hu-HU" sz="3000" b="1" dirty="0">
                <a:solidFill>
                  <a:schemeClr val="dk1"/>
                </a:solidFill>
              </a:rPr>
              <a:t>vizsgáló személyétől</a:t>
            </a:r>
            <a:r>
              <a:rPr lang="hu-HU" sz="3000" dirty="0">
                <a:solidFill>
                  <a:schemeClr val="dk1"/>
                </a:solidFill>
              </a:rPr>
              <a:t>, képzettségétől</a:t>
            </a:r>
          </a:p>
          <a:p>
            <a:pPr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dk1"/>
                </a:solidFill>
              </a:rPr>
              <a:t>A gyakorlati </a:t>
            </a:r>
            <a:r>
              <a:rPr lang="hu-HU" sz="3000" b="1" dirty="0" err="1">
                <a:solidFill>
                  <a:schemeClr val="dk1"/>
                </a:solidFill>
              </a:rPr>
              <a:t>klinikumban</a:t>
            </a:r>
            <a:r>
              <a:rPr lang="hu-HU" sz="3000" b="1" dirty="0">
                <a:solidFill>
                  <a:schemeClr val="dk1"/>
                </a:solidFill>
              </a:rPr>
              <a:t> az időfaktor nem kedvez az anaerob fajok túlélésének. </a:t>
            </a:r>
            <a:r>
              <a:rPr lang="hu-HU" sz="3000" dirty="0">
                <a:solidFill>
                  <a:schemeClr val="dk1"/>
                </a:solidFill>
              </a:rPr>
              <a:t>A gyakorlatban általában alkalmazott otthoni mintavétellel az anaerob fajok kimutathatósága a 0 felé konvergál</a:t>
            </a:r>
          </a:p>
          <a:p>
            <a:pPr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chemeClr val="dk1"/>
                </a:solidFill>
              </a:rPr>
              <a:t>Minden tulajdonságot egyenként kell megvizsgálni a mintákban, ez </a:t>
            </a:r>
            <a:r>
              <a:rPr lang="hu-HU" sz="3000" b="1" dirty="0">
                <a:solidFill>
                  <a:schemeClr val="dk1"/>
                </a:solidFill>
              </a:rPr>
              <a:t>nagyon időigényes </a:t>
            </a:r>
            <a:endParaRPr lang="hu-HU" sz="3000" dirty="0">
              <a:solidFill>
                <a:schemeClr val="dk1"/>
              </a:solidFill>
            </a:endParaRPr>
          </a:p>
          <a:p>
            <a:pPr marL="0" indent="0" algn="l"/>
            <a:endParaRPr lang="hu-HU" sz="3000" dirty="0">
              <a:solidFill>
                <a:schemeClr val="dk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AFF5C8B-E7A0-13B5-E716-D4EE3D6AD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020" y="992007"/>
            <a:ext cx="4411979" cy="847203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24FBD8C-7B72-9889-8EA6-205C624EB950}"/>
              </a:ext>
            </a:extLst>
          </p:cNvPr>
          <p:cNvSpPr txBox="1"/>
          <p:nvPr/>
        </p:nvSpPr>
        <p:spPr>
          <a:xfrm>
            <a:off x="7566660" y="8771773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https://enfo.hu/index.php/keptar/11881</a:t>
            </a:r>
            <a:r>
              <a:rPr lang="hu-HU" b="1" dirty="0"/>
              <a:t>, </a:t>
            </a:r>
            <a:r>
              <a:rPr lang="hu-HU" dirty="0"/>
              <a:t>Szelektív és differenciáló táptalajok</a:t>
            </a:r>
          </a:p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C3ECA10-F392-B037-B0CD-72605E8C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26B32A7-C1AE-44AF-9F43-C9AE9007F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822" y="342901"/>
            <a:ext cx="12223813" cy="333756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0333E4F-D18F-A267-A834-01073C38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22" y="4133849"/>
            <a:ext cx="12223813" cy="5223045"/>
          </a:xfrm>
          <a:prstGeom prst="rect">
            <a:avLst/>
          </a:prstGeom>
        </p:spPr>
      </p:pic>
      <p:sp>
        <p:nvSpPr>
          <p:cNvPr id="9" name="Google Shape;139;g2f82e7cf5c0_0_43">
            <a:extLst>
              <a:ext uri="{FF2B5EF4-FFF2-40B4-BE49-F238E27FC236}">
                <a16:creationId xmlns:a16="http://schemas.microsoft.com/office/drawing/2014/main" id="{7D845294-28FD-C86A-6054-65B59766CBEB}"/>
              </a:ext>
            </a:extLst>
          </p:cNvPr>
          <p:cNvSpPr txBox="1">
            <a:spLocks/>
          </p:cNvSpPr>
          <p:nvPr/>
        </p:nvSpPr>
        <p:spPr>
          <a:xfrm>
            <a:off x="13258278" y="871027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Klinikai tenyésztések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16904CE-4EC0-D950-861F-017078A3E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82e7cf5c0_0_43"/>
          <p:cNvSpPr txBox="1">
            <a:spLocks noGrp="1"/>
          </p:cNvSpPr>
          <p:nvPr>
            <p:ph type="ctrTitle"/>
          </p:nvPr>
        </p:nvSpPr>
        <p:spPr>
          <a:xfrm>
            <a:off x="253654" y="400313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16SrRNS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alapú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szekvenálás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adta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lehetőségek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Google Shape;139;g2f82e7cf5c0_0_43"/>
          <p:cNvSpPr txBox="1">
            <a:spLocks noGrp="1"/>
          </p:cNvSpPr>
          <p:nvPr>
            <p:ph type="subTitle" idx="1"/>
          </p:nvPr>
        </p:nvSpPr>
        <p:spPr>
          <a:xfrm>
            <a:off x="838329" y="1965072"/>
            <a:ext cx="7508501" cy="557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</a:rPr>
              <a:t>Mit képesek vizsgálni a módszerrel?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baktériumok variábilis részét vizsgálja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Baktérium nemzetségeket jól mutat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Néhány egyedi fajt képes felismerni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Kimutatja a baktérium nemzetségek és néhány faj százalékarányát a székletben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Gombákat is vizsgál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</a:rPr>
              <a:t>A módszerrel </a:t>
            </a:r>
            <a:r>
              <a:rPr lang="hu-HU" sz="2800" b="1" dirty="0" err="1">
                <a:solidFill>
                  <a:schemeClr val="dk1"/>
                </a:solidFill>
              </a:rPr>
              <a:t>korlátai</a:t>
            </a:r>
            <a:r>
              <a:rPr lang="hu-HU" sz="2800" b="1" dirty="0">
                <a:solidFill>
                  <a:schemeClr val="dk1"/>
                </a:solidFill>
              </a:rPr>
              <a:t>?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baktériumok metabolizmusát nem tudja vizsgálni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Szaporodási körülményeit nem tudja vizsgálni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Antibiotikum rezisztenciát és virulencia faktorokat nem képes vizsgálni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legtöbb fajt nem képes kimutatni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faj alalatti törzseket nem képes vizsgálni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</a:pP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dk1"/>
              </a:solidFill>
            </a:endParaRPr>
          </a:p>
        </p:txBody>
      </p:sp>
      <p:pic>
        <p:nvPicPr>
          <p:cNvPr id="5" name="Kép 4" descr="A képen képernyőkép, sor látható&#10;&#10;Automatikusan generált leírás">
            <a:extLst>
              <a:ext uri="{FF2B5EF4-FFF2-40B4-BE49-F238E27FC236}">
                <a16:creationId xmlns:a16="http://schemas.microsoft.com/office/drawing/2014/main" id="{B321EC12-FA28-FAA1-AFC6-E2C63B34E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1667175"/>
            <a:ext cx="9987626" cy="6384750"/>
          </a:xfrm>
          <a:prstGeom prst="rect">
            <a:avLst/>
          </a:prstGeom>
        </p:spPr>
      </p:pic>
      <p:sp>
        <p:nvSpPr>
          <p:cNvPr id="6" name="Google Shape;139;g2f82e7cf5c0_0_43">
            <a:extLst>
              <a:ext uri="{FF2B5EF4-FFF2-40B4-BE49-F238E27FC236}">
                <a16:creationId xmlns:a16="http://schemas.microsoft.com/office/drawing/2014/main" id="{A27049A7-5A97-A3B5-7902-2D6E9BCC9D83}"/>
              </a:ext>
            </a:extLst>
          </p:cNvPr>
          <p:cNvSpPr txBox="1">
            <a:spLocks/>
          </p:cNvSpPr>
          <p:nvPr/>
        </p:nvSpPr>
        <p:spPr>
          <a:xfrm>
            <a:off x="11250212" y="8207014"/>
            <a:ext cx="6614030" cy="11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https://lcsciences.com/services/dna-sequencing/16s-rrna-gene-sequencing/microbiome-analysis/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10A86B9-6631-5BAD-1EAB-7EBC99B1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3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B0EDF660-6358-9079-2F60-9A2EC8104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05725" cy="343852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5834FDB-6D03-2D54-0B35-8C7DC57E3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" y="3364230"/>
            <a:ext cx="7591425" cy="5895975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EB1C2B9-AB2E-69C0-A80F-6072C48C1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6" y="4754879"/>
            <a:ext cx="7686675" cy="4505325"/>
          </a:xfrm>
          <a:prstGeom prst="rect">
            <a:avLst/>
          </a:prstGeom>
        </p:spPr>
      </p:pic>
      <p:sp>
        <p:nvSpPr>
          <p:cNvPr id="2" name="Google Shape;138;g2f82e7cf5c0_0_43">
            <a:extLst>
              <a:ext uri="{FF2B5EF4-FFF2-40B4-BE49-F238E27FC236}">
                <a16:creationId xmlns:a16="http://schemas.microsoft.com/office/drawing/2014/main" id="{B8CE0EDE-8AC2-F608-4EA6-7BB3C206519F}"/>
              </a:ext>
            </a:extLst>
          </p:cNvPr>
          <p:cNvSpPr txBox="1">
            <a:spLocks/>
          </p:cNvSpPr>
          <p:nvPr/>
        </p:nvSpPr>
        <p:spPr>
          <a:xfrm>
            <a:off x="7553325" y="3635400"/>
            <a:ext cx="4261196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sz="4000" b="1" dirty="0">
                <a:latin typeface="Calibri" panose="020F0502020204030204" pitchFamily="34" charset="0"/>
                <a:cs typeface="Calibri" panose="020F0502020204030204" pitchFamily="34" charset="0"/>
              </a:rPr>
              <a:t>14 faj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endParaRPr lang="hu-HU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sz="4000" b="1" dirty="0">
                <a:latin typeface="Calibri" panose="020F0502020204030204" pitchFamily="34" charset="0"/>
                <a:cs typeface="Calibri" panose="020F0502020204030204" pitchFamily="34" charset="0"/>
              </a:rPr>
              <a:t>30 nemzetség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39;g2f82e7cf5c0_0_43">
            <a:extLst>
              <a:ext uri="{FF2B5EF4-FFF2-40B4-BE49-F238E27FC236}">
                <a16:creationId xmlns:a16="http://schemas.microsoft.com/office/drawing/2014/main" id="{126C9533-1490-A793-64D1-9B10BD8FED41}"/>
              </a:ext>
            </a:extLst>
          </p:cNvPr>
          <p:cNvSpPr txBox="1">
            <a:spLocks/>
          </p:cNvSpPr>
          <p:nvPr/>
        </p:nvSpPr>
        <p:spPr>
          <a:xfrm>
            <a:off x="7900170" y="7619831"/>
            <a:ext cx="7828702" cy="69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 err="1">
                <a:solidFill>
                  <a:schemeClr val="dk1"/>
                </a:solidFill>
              </a:rPr>
              <a:t>Medivere</a:t>
            </a:r>
            <a:r>
              <a:rPr lang="hu-HU" sz="1400" dirty="0">
                <a:solidFill>
                  <a:schemeClr val="dk1"/>
                </a:solidFill>
              </a:rPr>
              <a:t> lelet részlet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D3522FE-E4F9-1E9B-B644-9D05D5EDB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378" y="249554"/>
            <a:ext cx="7553325" cy="450532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771975A-E025-2188-844E-52AFE7D4C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4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82e7cf5c0_0_43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9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Shotgun </a:t>
            </a:r>
            <a:r>
              <a:rPr lang="en-US" sz="4900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alapú</a:t>
            </a:r>
            <a:r>
              <a:rPr lang="en-US" sz="49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900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szekvenálás</a:t>
            </a:r>
            <a:r>
              <a:rPr lang="en-US" sz="49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900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adta</a:t>
            </a:r>
            <a:r>
              <a:rPr lang="en-US" sz="49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900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lehetőségek</a:t>
            </a:r>
            <a:endParaRPr lang="en-US" sz="4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Google Shape;139;g2f82e7cf5c0_0_43"/>
          <p:cNvSpPr txBox="1">
            <a:spLocks noGrp="1"/>
          </p:cNvSpPr>
          <p:nvPr>
            <p:ph type="subTitle" idx="1"/>
          </p:nvPr>
        </p:nvSpPr>
        <p:spPr>
          <a:xfrm>
            <a:off x="884050" y="2357400"/>
            <a:ext cx="6614030" cy="71523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</a:rPr>
              <a:t>Mit képesek vizsgálni a módszerrel?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Teljes genomot vizsgál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Fajszinten felismeri a baktériumokat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Virulencia faktorok kimutatására alkalmas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Antibiotikum rezisztenciát képes vizsgálni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baktériumfajok és nemzetségek százalékarányát a székletben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</a:rPr>
              <a:t>A módszerrel </a:t>
            </a:r>
            <a:r>
              <a:rPr lang="hu-HU" sz="2800" b="1" dirty="0" err="1">
                <a:solidFill>
                  <a:schemeClr val="dk1"/>
                </a:solidFill>
              </a:rPr>
              <a:t>korlátai</a:t>
            </a:r>
            <a:r>
              <a:rPr lang="hu-HU" sz="2800" b="1" dirty="0">
                <a:solidFill>
                  <a:schemeClr val="dk1"/>
                </a:solidFill>
              </a:rPr>
              <a:t>?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baktériumok metabolizmusát nem tudja vizsgálni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Szaporodási körülményeit nem tudja vizsgálni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dk1"/>
                </a:solidFill>
              </a:rPr>
              <a:t>A faj alalatti törzseket nem képes vizsgálni</a:t>
            </a:r>
          </a:p>
        </p:txBody>
      </p:sp>
      <p:pic>
        <p:nvPicPr>
          <p:cNvPr id="4" name="Kép 3" descr="A képen szöveg, diagram, Betűtípus, tervezés látható&#10;&#10;Automatikusan generált leírás">
            <a:extLst>
              <a:ext uri="{FF2B5EF4-FFF2-40B4-BE49-F238E27FC236}">
                <a16:creationId xmlns:a16="http://schemas.microsoft.com/office/drawing/2014/main" id="{54F3C4C5-F4ED-AB1F-223F-B33DE7BF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789" y="1937837"/>
            <a:ext cx="11144903" cy="6270866"/>
          </a:xfrm>
          <a:prstGeom prst="rect">
            <a:avLst/>
          </a:prstGeom>
        </p:spPr>
      </p:pic>
      <p:sp>
        <p:nvSpPr>
          <p:cNvPr id="5" name="Google Shape;139;g2f82e7cf5c0_0_43">
            <a:extLst>
              <a:ext uri="{FF2B5EF4-FFF2-40B4-BE49-F238E27FC236}">
                <a16:creationId xmlns:a16="http://schemas.microsoft.com/office/drawing/2014/main" id="{D3728E28-6834-55A3-3135-D6CE152FBD07}"/>
              </a:ext>
            </a:extLst>
          </p:cNvPr>
          <p:cNvSpPr txBox="1">
            <a:spLocks/>
          </p:cNvSpPr>
          <p:nvPr/>
        </p:nvSpPr>
        <p:spPr>
          <a:xfrm>
            <a:off x="11250212" y="8207014"/>
            <a:ext cx="6614030" cy="11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www.france-genomique.org/technological-expertises/metagenomics/shotgun-metagenomics/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07CC6B1-4C62-7353-8803-EA02968B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A528D12-F83D-E8A9-40F3-17E182CC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780"/>
            <a:ext cx="18343346" cy="6789420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98E18F96-AA7E-567D-70AB-7D8D68A53B2C}"/>
              </a:ext>
            </a:extLst>
          </p:cNvPr>
          <p:cNvSpPr txBox="1">
            <a:spLocks/>
          </p:cNvSpPr>
          <p:nvPr/>
        </p:nvSpPr>
        <p:spPr>
          <a:xfrm>
            <a:off x="14081760" y="8618220"/>
            <a:ext cx="3782482" cy="69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oktatási anyag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35BEDB7-92E0-5777-5589-23AF08C2D111}"/>
              </a:ext>
            </a:extLst>
          </p:cNvPr>
          <p:cNvSpPr txBox="1"/>
          <p:nvPr/>
        </p:nvSpPr>
        <p:spPr>
          <a:xfrm>
            <a:off x="15521940" y="6256421"/>
            <a:ext cx="2342302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sz="4000" b="1" dirty="0">
                <a:latin typeface="Calibri" panose="020F0502020204030204" pitchFamily="34" charset="0"/>
                <a:cs typeface="Calibri" panose="020F0502020204030204" pitchFamily="34" charset="0"/>
              </a:rPr>
              <a:t>108 faj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389D511-5976-5EFE-9796-2D66ABC80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F1CAC-438F-EFCB-41C6-9BCA0E26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570" y="4406900"/>
            <a:ext cx="11452859" cy="736600"/>
          </a:xfrm>
        </p:spPr>
        <p:txBody>
          <a:bodyPr>
            <a:noAutofit/>
          </a:bodyPr>
          <a:lstStyle/>
          <a:p>
            <a:r>
              <a:rPr lang="hu-HU" sz="4400" dirty="0"/>
              <a:t>Milyen kézzelfogható információkat kaphatunk?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D1B6A16-B310-0761-3B61-8070778D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8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172700" y="2073450"/>
            <a:ext cx="6497515" cy="72671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 mucin az a védő nyálka, ami az egész emésztőrendszerben megtalálható: külső, a béltartalom felé néző, puha része a baktériumnak biztosít </a:t>
            </a:r>
            <a:r>
              <a:rPr lang="hu-HU" dirty="0" err="1">
                <a:solidFill>
                  <a:schemeClr val="tx1"/>
                </a:solidFill>
              </a:rPr>
              <a:t>élőhelyet</a:t>
            </a:r>
            <a:r>
              <a:rPr lang="hu-HU" dirty="0">
                <a:solidFill>
                  <a:schemeClr val="tx1"/>
                </a:solidFill>
              </a:rPr>
              <a:t>, belső, bélfal sejtek felé néző, tömörebb része a baktériumok behatolásától védi a bélfalat. A nyálkahártya akkor jó, ha nem túl vastag és öreg, és nem túl vékony - az egyensúlya fontos.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>
                <a:solidFill>
                  <a:schemeClr val="tx1"/>
                </a:solidFill>
              </a:rPr>
              <a:t>a bélfal védelme a patogének a steril szövetek kontaminációja ellen.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7C626223-AC75-C7A2-068E-B3C9C4274409}"/>
              </a:ext>
            </a:extLst>
          </p:cNvPr>
          <p:cNvSpPr txBox="1">
            <a:spLocks/>
          </p:cNvSpPr>
          <p:nvPr/>
        </p:nvSpPr>
        <p:spPr>
          <a:xfrm>
            <a:off x="1117125" y="8694025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4A5BE7-1D78-F222-1862-081B6BAB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61" y="2801778"/>
            <a:ext cx="7264540" cy="468344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9227AB0-DDD6-C893-5ED5-907C6CFAE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783669" cy="3428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Google Shape;96;g2f3fd2bd1a9_0_0"/>
          <p:cNvSpPr txBox="1">
            <a:spLocks noGrp="1"/>
          </p:cNvSpPr>
          <p:nvPr>
            <p:ph type="ctrTitle"/>
          </p:nvPr>
        </p:nvSpPr>
        <p:spPr>
          <a:xfrm>
            <a:off x="1142704" y="525294"/>
            <a:ext cx="6970356" cy="141780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 is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az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mikrobiom</a:t>
            </a:r>
            <a:r>
              <a:rPr lang="hu-HU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4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7" name="Google Shape;97;g2f3fd2bd1a9_0_0"/>
          <p:cNvSpPr txBox="1">
            <a:spLocks noGrp="1"/>
          </p:cNvSpPr>
          <p:nvPr>
            <p:ph type="subTitle" idx="1"/>
          </p:nvPr>
        </p:nvSpPr>
        <p:spPr>
          <a:xfrm>
            <a:off x="1142703" y="2857500"/>
            <a:ext cx="6970357" cy="667702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Az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emberi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testtel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együtt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élő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mikroorganizmusok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közössége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baktériumok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archeák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gombák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vírusok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protozoonok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hu-HU" sz="3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lvl="0" indent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Mikroorganizmusnak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nevezünk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minden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olyan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élőlényt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amely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nem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jutott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</a:t>
            </a:r>
            <a:r>
              <a:rPr lang="hu-HU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szövetes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differenciálódásig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és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életciklusának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jelentős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részében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szabad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szemmel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nem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látható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lvl="0" indent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Egy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átlagos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esetben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több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milliárd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(~ 10</a:t>
            </a:r>
            <a:r>
              <a:rPr lang="en-US" sz="3000" kern="1200" baseline="30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mikroba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él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velünk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és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ezek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95%-a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bélrendszerünkben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található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lvl="0" indent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Legnagyobb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hangsúly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 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baktériumokon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van.</a:t>
            </a:r>
          </a:p>
          <a:p>
            <a:pPr marL="0" lvl="0" indent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endParaRPr lang="en-US" sz="3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lvl="0" indent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endParaRPr lang="en-US" sz="3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ACC53F8-0114-5D94-D33D-6862C59C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60" r="39290"/>
          <a:stretch/>
        </p:blipFill>
        <p:spPr>
          <a:xfrm>
            <a:off x="9144000" y="1"/>
            <a:ext cx="9154237" cy="10287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96995A8-B075-026B-BD5B-07F776563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45;g2f82e7cf5c0_0_28">
            <a:extLst>
              <a:ext uri="{FF2B5EF4-FFF2-40B4-BE49-F238E27FC236}">
                <a16:creationId xmlns:a16="http://schemas.microsoft.com/office/drawing/2014/main" id="{B389F261-4498-8328-230F-1EED265750AF}"/>
              </a:ext>
            </a:extLst>
          </p:cNvPr>
          <p:cNvSpPr txBox="1">
            <a:spLocks/>
          </p:cNvSpPr>
          <p:nvPr/>
        </p:nvSpPr>
        <p:spPr>
          <a:xfrm>
            <a:off x="10172701" y="2063454"/>
            <a:ext cx="6497515" cy="73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dirty="0">
                <a:solidFill>
                  <a:schemeClr val="tx1"/>
                </a:solidFill>
              </a:rPr>
              <a:t>A mucin az a védő nyálka, ami az egész emésztőrendszerben megtalálható: külső, a béltartalom felé néző, puha része a baktériumnak biztosít </a:t>
            </a:r>
            <a:r>
              <a:rPr lang="hu-HU" dirty="0" err="1">
                <a:solidFill>
                  <a:schemeClr val="tx1"/>
                </a:solidFill>
              </a:rPr>
              <a:t>élőhelyet</a:t>
            </a:r>
            <a:r>
              <a:rPr lang="hu-HU" dirty="0">
                <a:solidFill>
                  <a:schemeClr val="tx1"/>
                </a:solidFill>
              </a:rPr>
              <a:t>, belső, bélfal sejtek felé néző, tömörebb része a baktériumok behatolásától védi a bélfalat. A nyálkahártya akkor jó, ha nem túl vastag és öreg, és nem túl vékony - az egyensúlya fontos.</a:t>
            </a:r>
          </a:p>
          <a:p>
            <a:pPr marL="0" indent="0" algn="l"/>
            <a:endParaRPr lang="hu-HU" dirty="0">
              <a:solidFill>
                <a:schemeClr val="tx1"/>
              </a:solidFill>
            </a:endParaRPr>
          </a:p>
          <a:p>
            <a:pPr marL="0" indent="0" algn="l"/>
            <a:r>
              <a:rPr lang="hu-HU" b="1" dirty="0">
                <a:solidFill>
                  <a:schemeClr val="tx1"/>
                </a:solidFill>
              </a:rPr>
              <a:t>Immunológiai hatása a</a:t>
            </a:r>
            <a:r>
              <a:rPr lang="hu-HU" dirty="0">
                <a:solidFill>
                  <a:schemeClr val="tx1"/>
                </a:solidFill>
              </a:rPr>
              <a:t> bélfal védelme a patogének a steril szövetek kontaminációja ellen.</a:t>
            </a:r>
          </a:p>
          <a:p>
            <a:pPr marL="0" indent="0" algn="l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50914947-4AAF-E5EF-D7E5-6F5EF8955D96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EE5722C-129F-24EE-E68A-033D9FA4F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14" y="2733205"/>
            <a:ext cx="7216287" cy="386960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3D52B7D-FE83-A2EF-64CA-C4E5AD6C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9829800" y="2365058"/>
            <a:ext cx="6746631" cy="71541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 szulfátredukáló baktériumok kénhidrogéneket termelnek, amik roncsolják a bélfalsejtek DNS állományát, további kellemetlen kénes szeleket produkálhatnak. Emésztetlen fehérjéken és zsírokon vagy a vékonybélben fel nem szívódott, kéntartalmú aminosavakon (cisztein, </a:t>
            </a:r>
            <a:r>
              <a:rPr lang="hu-HU" dirty="0" err="1">
                <a:solidFill>
                  <a:schemeClr val="tx1"/>
                </a:solidFill>
              </a:rPr>
              <a:t>metionin</a:t>
            </a:r>
            <a:r>
              <a:rPr lang="hu-HU" dirty="0">
                <a:solidFill>
                  <a:schemeClr val="tx1"/>
                </a:solidFill>
              </a:rPr>
              <a:t>) tudnak felnőni.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>
                <a:solidFill>
                  <a:schemeClr val="tx1"/>
                </a:solidFill>
              </a:rPr>
              <a:t>a </a:t>
            </a:r>
            <a:r>
              <a:rPr lang="hu-HU" dirty="0" err="1">
                <a:solidFill>
                  <a:schemeClr val="tx1"/>
                </a:solidFill>
              </a:rPr>
              <a:t>gyulladásos</a:t>
            </a:r>
            <a:r>
              <a:rPr lang="hu-HU" dirty="0">
                <a:solidFill>
                  <a:schemeClr val="tx1"/>
                </a:solidFill>
              </a:rPr>
              <a:t> folyamatok és DNS törés provokálása, valamint a másodlagos epesavak kialakítása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95C2B93-73BA-9D5F-9836-E13D5EA99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5" y="2365057"/>
            <a:ext cx="7967873" cy="4744403"/>
          </a:xfrm>
          <a:prstGeom prst="rect">
            <a:avLst/>
          </a:prstGeom>
        </p:spPr>
      </p:pic>
      <p:sp>
        <p:nvSpPr>
          <p:cNvPr id="4" name="Google Shape;139;g2f82e7cf5c0_0_43">
            <a:extLst>
              <a:ext uri="{FF2B5EF4-FFF2-40B4-BE49-F238E27FC236}">
                <a16:creationId xmlns:a16="http://schemas.microsoft.com/office/drawing/2014/main" id="{9626C74D-5455-3D57-B0C6-CC830D6B9472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1E2A2F-017C-0D4D-458F-830CE4E1D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012680" y="2893224"/>
            <a:ext cx="6680982" cy="648591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 metángáz létrehozásához hidrogént és szén-dioxidot használnak általában ezek a fajok. Ha sok metántermelő baktérium le tudja csökkenteni a bélmozgásokat, ami miatt renyhe bélműködés alakulhat ki, ami székrekedést is tud provokálni.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>
                <a:solidFill>
                  <a:schemeClr val="tx1"/>
                </a:solidFill>
              </a:rPr>
              <a:t>az aranyér gyulladásának provokációja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B505C0FB-201D-BB91-1F68-A3DE1E20F058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0FCC2F7-A86B-55F7-2EF2-54A1321EE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41985D1-ED91-6F42-B529-F3D105089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55" y="2447941"/>
            <a:ext cx="8128316" cy="42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825162" y="2893224"/>
            <a:ext cx="6243638" cy="66259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 gyomor-bél traktust beidegző (</a:t>
            </a:r>
            <a:r>
              <a:rPr lang="hu-HU" dirty="0" err="1">
                <a:solidFill>
                  <a:schemeClr val="tx1"/>
                </a:solidFill>
              </a:rPr>
              <a:t>enterális</a:t>
            </a:r>
            <a:r>
              <a:rPr lang="hu-HU" dirty="0">
                <a:solidFill>
                  <a:schemeClr val="tx1"/>
                </a:solidFill>
              </a:rPr>
              <a:t>) idegrendszer aktív, oda-vissza kapcsolatban van a központi idegrendszerrel, kölcsönösen befolyásolják egymást - ez a bél agy tengely. Az </a:t>
            </a:r>
            <a:r>
              <a:rPr lang="hu-HU" dirty="0" err="1">
                <a:solidFill>
                  <a:schemeClr val="tx1"/>
                </a:solidFill>
              </a:rPr>
              <a:t>Alistipes</a:t>
            </a:r>
            <a:r>
              <a:rPr lang="hu-HU" dirty="0">
                <a:solidFill>
                  <a:schemeClr val="tx1"/>
                </a:solidFill>
              </a:rPr>
              <a:t> fajok szerotonin útvonalába szólhatnak bele, egyes esetekben ezzel akár szorongásos problémákat is elő tudnak idézni. A </a:t>
            </a:r>
            <a:r>
              <a:rPr lang="hu-HU" dirty="0" err="1">
                <a:solidFill>
                  <a:schemeClr val="tx1"/>
                </a:solidFill>
              </a:rPr>
              <a:t>Lacto</a:t>
            </a:r>
            <a:r>
              <a:rPr lang="hu-HU" dirty="0">
                <a:solidFill>
                  <a:schemeClr val="tx1"/>
                </a:solidFill>
              </a:rPr>
              <a:t>- és </a:t>
            </a:r>
            <a:r>
              <a:rPr lang="hu-HU" dirty="0" err="1">
                <a:solidFill>
                  <a:schemeClr val="tx1"/>
                </a:solidFill>
              </a:rPr>
              <a:t>Bifidobacteriumok</a:t>
            </a:r>
            <a:r>
              <a:rPr lang="hu-HU" dirty="0">
                <a:solidFill>
                  <a:schemeClr val="tx1"/>
                </a:solidFill>
              </a:rPr>
              <a:t> hiánya vagy többlete is megzavarhatja a pszichés és neurológiai működést. Sőt, közvetett módon a hormonrendszerre is hatással vannak.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- </a:t>
            </a:r>
            <a:r>
              <a:rPr lang="hu-HU" dirty="0">
                <a:solidFill>
                  <a:schemeClr val="tx1"/>
                </a:solidFill>
              </a:rPr>
              <a:t>HPA tengely szerepe az </a:t>
            </a:r>
            <a:r>
              <a:rPr lang="hu-HU" dirty="0" err="1">
                <a:solidFill>
                  <a:schemeClr val="tx1"/>
                </a:solidFill>
              </a:rPr>
              <a:t>immunszuppresszióban</a:t>
            </a:r>
            <a:r>
              <a:rPr lang="hu-HU" dirty="0">
                <a:solidFill>
                  <a:schemeClr val="tx1"/>
                </a:solidFill>
              </a:rPr>
              <a:t>  - </a:t>
            </a:r>
            <a:r>
              <a:rPr lang="hu-HU" dirty="0" err="1">
                <a:solidFill>
                  <a:schemeClr val="tx1"/>
                </a:solidFill>
              </a:rPr>
              <a:t>kortizol</a:t>
            </a:r>
            <a:r>
              <a:rPr lang="hu-HU" dirty="0">
                <a:solidFill>
                  <a:schemeClr val="tx1"/>
                </a:solidFill>
              </a:rPr>
              <a:t> szint emelkedése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28C1B7BA-1BF1-26E7-E613-49D42910C84D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840F95B-CD65-69FF-1207-21CB672E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2667000"/>
            <a:ext cx="7372449" cy="55722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87BA3C7-402B-2F54-FD0C-1487A7C1B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898090" y="2073450"/>
            <a:ext cx="6546670" cy="7445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Több útvonalon is segíteni tudják az ide tartozó baktériumok az immunrendszer működését: az általuk termelt </a:t>
            </a:r>
            <a:r>
              <a:rPr lang="hu-HU" dirty="0" err="1">
                <a:solidFill>
                  <a:schemeClr val="tx1"/>
                </a:solidFill>
              </a:rPr>
              <a:t>antimikrobiális</a:t>
            </a:r>
            <a:r>
              <a:rPr lang="hu-HU" dirty="0">
                <a:solidFill>
                  <a:schemeClr val="tx1"/>
                </a:solidFill>
              </a:rPr>
              <a:t> anyagokkal közvetlenül képesek védekezni a patogének ellen, de gyulladásgátló folyamatokkal is védik a vastagbelet, illetve a tápanyagért való versengésen keresztül is hatnak.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 err="1">
                <a:solidFill>
                  <a:schemeClr val="tx1"/>
                </a:solidFill>
              </a:rPr>
              <a:t>antimikrobioális</a:t>
            </a:r>
            <a:r>
              <a:rPr lang="hu-HU" dirty="0">
                <a:solidFill>
                  <a:schemeClr val="tx1"/>
                </a:solidFill>
              </a:rPr>
              <a:t> hatóanyagok termelése, versengés a tápanyagokért, kolonizációs rezisztencia.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C3977D6-ABE0-BD4C-2AC6-57DD85406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5" y="2296477"/>
            <a:ext cx="7697375" cy="6306013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DDF0D3BC-07A3-4487-9B0A-B9881B76165F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F9DFB9D-2BA4-625E-3E49-32D3AD8C2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561323" y="1338450"/>
            <a:ext cx="6478758" cy="81807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Ezek a baktériumok speciális sejtburok szerkezettel rendelkeznek, és több fajuk is az ismert patogének között van jelen. A </a:t>
            </a:r>
            <a:r>
              <a:rPr lang="hu-HU" dirty="0" err="1">
                <a:solidFill>
                  <a:schemeClr val="tx1"/>
                </a:solidFill>
              </a:rPr>
              <a:t>Phocaicola</a:t>
            </a:r>
            <a:r>
              <a:rPr lang="hu-HU" dirty="0">
                <a:solidFill>
                  <a:schemeClr val="tx1"/>
                </a:solidFill>
              </a:rPr>
              <a:t> nemzetség egyes tagjai kis mennyiségben képesek antibakteriális hatóanyagokat termelni, így védve a vastagbelet a </a:t>
            </a:r>
            <a:r>
              <a:rPr lang="hu-HU" dirty="0" err="1">
                <a:solidFill>
                  <a:schemeClr val="tx1"/>
                </a:solidFill>
              </a:rPr>
              <a:t>patogénektől</a:t>
            </a:r>
            <a:r>
              <a:rPr lang="hu-HU" dirty="0">
                <a:solidFill>
                  <a:schemeClr val="tx1"/>
                </a:solidFill>
              </a:rPr>
              <a:t>. Nagyobb mennyiségben azonban ezek kolonizációs rezisztenciát is elő tudnak idézni, aminek következtében nem engednek új fajokat beköltözni a vastagbélbe.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</a:t>
            </a:r>
            <a:r>
              <a:rPr lang="hu-HU" dirty="0">
                <a:solidFill>
                  <a:schemeClr val="tx1"/>
                </a:solidFill>
              </a:rPr>
              <a:t> a patogén asszociált folyamatok provokációja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767BA0D-3FD2-B976-6ADE-8B64EDB18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4" y="1730550"/>
            <a:ext cx="7308755" cy="7827855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6169C797-69EC-08AE-967F-83C0F41CF316}"/>
              </a:ext>
            </a:extLst>
          </p:cNvPr>
          <p:cNvSpPr txBox="1">
            <a:spLocks/>
          </p:cNvSpPr>
          <p:nvPr/>
        </p:nvSpPr>
        <p:spPr>
          <a:xfrm>
            <a:off x="8091918" y="8911781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22C114-DF37-E466-6CE2-9C8FCA55A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325542" y="1790566"/>
            <a:ext cx="6767732" cy="75885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 rostok fermentálása nagyon fontos folyamat, mivel ezzel jut hozzá a szervezet nagyon sok hasznos tápanyaghoz (rövid láncú zsírsavakhoz) az emberi szervezet számára emészthetetlen rostokból. Ha ez a csoport egyenletesen erős, akkor az egészség szempontjából fontos. Amennyiben valamelyik irányba megbomlik az az egyensúly, azt vissza kell terelni az egyenletes eloszlás felé.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</a:t>
            </a:r>
            <a:r>
              <a:rPr lang="hu-HU" dirty="0">
                <a:solidFill>
                  <a:schemeClr val="tx1"/>
                </a:solidFill>
              </a:rPr>
              <a:t> a hasznos tápanyagok kinyerése az emberi szervezet számára egyébként  használhatatlan </a:t>
            </a:r>
            <a:r>
              <a:rPr lang="hu-HU" dirty="0" err="1">
                <a:solidFill>
                  <a:schemeClr val="tx1"/>
                </a:solidFill>
              </a:rPr>
              <a:t>makrotápanyagokból</a:t>
            </a: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27095404-50A6-37F5-6AED-8CEF50EE2E8F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0D72C82-8B82-0E74-8EF0-988D5557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08" y="2073450"/>
            <a:ext cx="7595019" cy="665907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3BCADF0-788E-2882-2C26-E869F42AF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264140" y="1703989"/>
            <a:ext cx="7095310" cy="80465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3900" dirty="0">
                <a:solidFill>
                  <a:schemeClr val="tx1"/>
                </a:solidFill>
              </a:rPr>
              <a:t>A </a:t>
            </a:r>
            <a:r>
              <a:rPr lang="hu-HU" sz="3900" dirty="0" err="1">
                <a:solidFill>
                  <a:schemeClr val="tx1"/>
                </a:solidFill>
              </a:rPr>
              <a:t>propionsav</a:t>
            </a:r>
            <a:r>
              <a:rPr lang="hu-HU" sz="3900" dirty="0">
                <a:solidFill>
                  <a:schemeClr val="tx1"/>
                </a:solidFill>
              </a:rPr>
              <a:t> a májban és az izmokban hasznosul. Hiánya könnyebb izomfáradást hozhat létre. Részt vesz a koleszterinszint csökkentésében, a testsúly szabályozásában és daganat ellenes hatással is rendelkezik. Serkenti a simaizom-összehúzódásokat, fokozza a nyálkakiválasztást, kitágítja a vastagbél artériákat. Nagyon magas aránya speciális bélflóra státuszok mellett a cukor háztartás vagy pedig az idegrendszer problémáit is provokálhatja. Túl nagy mennyisége gyengíti a mitokondriumok energiatermelését. A rövid láncú zsírsavak szerepe a vastagbélben a mai napig erősen kutatott terület, mert hatásuk lehet egyszerre védő és patogén is, így az egyensúly megtartása nagyon fontos.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9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</a:t>
            </a:r>
            <a:r>
              <a:rPr lang="hu-HU" dirty="0">
                <a:solidFill>
                  <a:schemeClr val="tx1"/>
                </a:solidFill>
              </a:rPr>
              <a:t> – a máj munkájának támogatása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9AC6DAA-5C4E-6E98-7F89-D162D870C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50" y="2288424"/>
            <a:ext cx="6366125" cy="6815499"/>
          </a:xfrm>
          <a:prstGeom prst="rect">
            <a:avLst/>
          </a:prstGeom>
        </p:spPr>
      </p:pic>
      <p:sp>
        <p:nvSpPr>
          <p:cNvPr id="6" name="Google Shape;139;g2f82e7cf5c0_0_43">
            <a:extLst>
              <a:ext uri="{FF2B5EF4-FFF2-40B4-BE49-F238E27FC236}">
                <a16:creationId xmlns:a16="http://schemas.microsoft.com/office/drawing/2014/main" id="{1BEA47CB-8DBD-3A49-467A-B638DB5BB8A5}"/>
              </a:ext>
            </a:extLst>
          </p:cNvPr>
          <p:cNvSpPr txBox="1">
            <a:spLocks/>
          </p:cNvSpPr>
          <p:nvPr/>
        </p:nvSpPr>
        <p:spPr>
          <a:xfrm>
            <a:off x="1318392" y="9103923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06EC16B-E573-0CA6-E670-BDB5A7F32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149840" y="1596792"/>
            <a:ext cx="7209610" cy="78653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Ha ez a csoport egyenletesen erős, akkor az az egészség szempontjából nagy előnyt jelent. Amennyiben valamelyik irányba megbomlik az egyensúly, azt vissza kell terelni az egyenletes eloszlás felé. A vajsav a bélfal sejtek fő tápanyaga. Hiányában nem lesz egészséges a bélfal. Azonban nagy százalékban a vajsav egy gyulladt bélben az őssejtek bélfal sejtekké érését gátolja, ugyanakkor ez a folyamat a daganatos sejtek burjánzását is képes gátolni – ez az úgynevezett </a:t>
            </a:r>
            <a:r>
              <a:rPr lang="hu-HU" dirty="0" err="1">
                <a:solidFill>
                  <a:schemeClr val="tx1"/>
                </a:solidFill>
              </a:rPr>
              <a:t>butirát</a:t>
            </a:r>
            <a:r>
              <a:rPr lang="hu-HU" dirty="0">
                <a:solidFill>
                  <a:schemeClr val="tx1"/>
                </a:solidFill>
              </a:rPr>
              <a:t> paradoxon jelensége. A rövid láncú zsírsavak szerepe a vastagbélben a mai napig erősen kutatott terület.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</a:t>
            </a:r>
            <a:r>
              <a:rPr lang="hu-HU" dirty="0">
                <a:solidFill>
                  <a:schemeClr val="tx1"/>
                </a:solidFill>
              </a:rPr>
              <a:t> a gyulladáscsökkentés, </a:t>
            </a:r>
            <a:r>
              <a:rPr lang="hu-HU" dirty="0" err="1">
                <a:solidFill>
                  <a:schemeClr val="tx1"/>
                </a:solidFill>
              </a:rPr>
              <a:t>antitumorális</a:t>
            </a:r>
            <a:r>
              <a:rPr lang="hu-HU" dirty="0">
                <a:solidFill>
                  <a:schemeClr val="tx1"/>
                </a:solidFill>
              </a:rPr>
              <a:t> hatás, bélfal védelem támogatása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81A2D6A4-4BEE-0301-815A-86351B38E05C}"/>
              </a:ext>
            </a:extLst>
          </p:cNvPr>
          <p:cNvSpPr txBox="1">
            <a:spLocks/>
          </p:cNvSpPr>
          <p:nvPr/>
        </p:nvSpPr>
        <p:spPr>
          <a:xfrm>
            <a:off x="7402007" y="896188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CC51F64-84A8-B141-64A3-0DE9C9C9A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50" y="1724025"/>
            <a:ext cx="6272350" cy="773809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CF5E23D-5C51-F99A-604D-9746BADAE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9712428" y="2073450"/>
            <a:ext cx="7280620" cy="72117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Ez a csoport a májat és az agyat támogatja az általa termelt ecetsavval. Szerepet játszik a testtömeg szabályozásában és az inzulinérzékenységben a </a:t>
            </a:r>
            <a:r>
              <a:rPr lang="hu-HU" dirty="0" err="1">
                <a:solidFill>
                  <a:schemeClr val="tx1"/>
                </a:solidFill>
              </a:rPr>
              <a:t>lipidanyagcserére</a:t>
            </a:r>
            <a:r>
              <a:rPr lang="hu-HU" dirty="0">
                <a:solidFill>
                  <a:schemeClr val="tx1"/>
                </a:solidFill>
              </a:rPr>
              <a:t> és a glükóz homeosztázisára gyakorolt hatása révén. A rövid láncú zsírsavak szerepe a vastagbélben a mai napig erősen kutatott terület, mert hatásuk lehet egyszerre védő és patogén is, így az egyensúly megtartása nagyon fontos.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>
                <a:solidFill>
                  <a:schemeClr val="tx1"/>
                </a:solidFill>
              </a:rPr>
              <a:t>a megfelelő pH környezet kialakítsa, HPA tengely támogatás, gyomorsav termelés támogatás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CB861DB-9389-9EA0-36F9-F653154C1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2170680"/>
            <a:ext cx="6660402" cy="7114520"/>
          </a:xfrm>
          <a:prstGeom prst="rect">
            <a:avLst/>
          </a:prstGeom>
        </p:spPr>
      </p:pic>
      <p:sp>
        <p:nvSpPr>
          <p:cNvPr id="6" name="Google Shape;139;g2f82e7cf5c0_0_43">
            <a:extLst>
              <a:ext uri="{FF2B5EF4-FFF2-40B4-BE49-F238E27FC236}">
                <a16:creationId xmlns:a16="http://schemas.microsoft.com/office/drawing/2014/main" id="{2A4004A5-D70F-5B9F-D2AF-E61F6C4D11E9}"/>
              </a:ext>
            </a:extLst>
          </p:cNvPr>
          <p:cNvSpPr txBox="1">
            <a:spLocks/>
          </p:cNvSpPr>
          <p:nvPr/>
        </p:nvSpPr>
        <p:spPr>
          <a:xfrm>
            <a:off x="1280160" y="905911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5D40652-2246-2BFC-92FA-35CAECA3B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rajz, személy, művészet látható&#10;&#10;Automatikusan generált leírás">
            <a:extLst>
              <a:ext uri="{FF2B5EF4-FFF2-40B4-BE49-F238E27FC236}">
                <a16:creationId xmlns:a16="http://schemas.microsoft.com/office/drawing/2014/main" id="{86E2F6C5-CF03-BF1D-94F2-C80B172C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151" y="-3513"/>
            <a:ext cx="9415849" cy="9415849"/>
          </a:xfrm>
          <a:prstGeom prst="rect">
            <a:avLst/>
          </a:prstGeom>
        </p:spPr>
      </p:pic>
      <p:sp>
        <p:nvSpPr>
          <p:cNvPr id="4" name="Google Shape;91;g2f82e7cf5c0_0_63">
            <a:extLst>
              <a:ext uri="{FF2B5EF4-FFF2-40B4-BE49-F238E27FC236}">
                <a16:creationId xmlns:a16="http://schemas.microsoft.com/office/drawing/2014/main" id="{AB28A9F7-1461-905F-F536-BC2AE981AA05}"/>
              </a:ext>
            </a:extLst>
          </p:cNvPr>
          <p:cNvSpPr txBox="1">
            <a:spLocks/>
          </p:cNvSpPr>
          <p:nvPr/>
        </p:nvSpPr>
        <p:spPr>
          <a:xfrm>
            <a:off x="417925" y="397710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b="1" dirty="0"/>
              <a:t>Az egész testünk lakott</a:t>
            </a:r>
            <a:endParaRPr lang="en-US" sz="4400" b="1" dirty="0"/>
          </a:p>
        </p:txBody>
      </p:sp>
      <p:sp>
        <p:nvSpPr>
          <p:cNvPr id="5" name="Google Shape;91;g2f82e7cf5c0_0_63">
            <a:extLst>
              <a:ext uri="{FF2B5EF4-FFF2-40B4-BE49-F238E27FC236}">
                <a16:creationId xmlns:a16="http://schemas.microsoft.com/office/drawing/2014/main" id="{D021202F-A077-FB7E-D1F9-9992C5056CFB}"/>
              </a:ext>
            </a:extLst>
          </p:cNvPr>
          <p:cNvSpPr txBox="1">
            <a:spLocks/>
          </p:cNvSpPr>
          <p:nvPr/>
        </p:nvSpPr>
        <p:spPr>
          <a:xfrm>
            <a:off x="1074419" y="2302050"/>
            <a:ext cx="7115905" cy="617901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10</a:t>
            </a:r>
            <a:r>
              <a:rPr lang="en-US" sz="2800" kern="1200" baseline="30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r>
              <a:rPr lang="hu-HU" sz="2800" kern="1200" baseline="30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lang="hu-HU" sz="28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1 000 000 000 000 </a:t>
            </a:r>
            <a:r>
              <a:rPr lang="hu-HU" sz="28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ezermilliárd </a:t>
            </a:r>
            <a:r>
              <a:rPr lang="hu-HU" sz="2800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faj él velünk együtt</a:t>
            </a:r>
          </a:p>
          <a:p>
            <a:endParaRPr lang="hu-HU" sz="2800" b="0" i="0" dirty="0"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külvilággal találkozó felületeinken élnek – itt van az egyik legerősebb védelem – nyálkahártya immunitás –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MALT -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mucosa-associated</a:t>
            </a:r>
            <a:r>
              <a:rPr lang="hu-HU" sz="2800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lymphoid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Bőr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Légzőrendszer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Húgyutak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Hüvely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Emésztőrendszer</a:t>
            </a:r>
          </a:p>
          <a:p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GALT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gut-associated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lymphoid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immunsejtek 80%-a itt él</a:t>
            </a:r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AF94082-7D74-62D9-AD57-B9AF0D84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10030555" y="1871696"/>
            <a:ext cx="7468775" cy="764749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Ez a csoport felel a vastagbélben a gyulladás csökkentéséért, a pH megfelelő kialakításáért, egyes baktériumfajok táplálásáért stb. Szénhidrátokból, rostokból tejsavat tudnak előállítani. A tejsav </a:t>
            </a:r>
            <a:r>
              <a:rPr lang="hu-HU" dirty="0" err="1">
                <a:solidFill>
                  <a:schemeClr val="tx1"/>
                </a:solidFill>
              </a:rPr>
              <a:t>antimikrobiális</a:t>
            </a:r>
            <a:r>
              <a:rPr lang="hu-HU" dirty="0">
                <a:solidFill>
                  <a:schemeClr val="tx1"/>
                </a:solidFill>
              </a:rPr>
              <a:t> és antioxidáns aktivitással rendelkezik, megakadályozza a kóros és a rothasztó baktériumok szaporodását. Nagyon fontos hatásuk, hogy a pH szabályozásával is dolgoznak a patogén baktériumok és a </a:t>
            </a:r>
            <a:r>
              <a:rPr lang="hu-HU" dirty="0" err="1">
                <a:solidFill>
                  <a:schemeClr val="tx1"/>
                </a:solidFill>
              </a:rPr>
              <a:t>gyulladásos</a:t>
            </a:r>
            <a:r>
              <a:rPr lang="hu-HU" dirty="0">
                <a:solidFill>
                  <a:schemeClr val="tx1"/>
                </a:solidFill>
              </a:rPr>
              <a:t> folyamatok ellen.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>
                <a:solidFill>
                  <a:schemeClr val="tx1"/>
                </a:solidFill>
              </a:rPr>
              <a:t>a pH környezet kialakítása, gyulladáscsökkentés, </a:t>
            </a:r>
            <a:r>
              <a:rPr lang="hu-HU" dirty="0" err="1">
                <a:solidFill>
                  <a:schemeClr val="tx1"/>
                </a:solidFill>
              </a:rPr>
              <a:t>antimikrobiális</a:t>
            </a:r>
            <a:r>
              <a:rPr lang="hu-HU" dirty="0">
                <a:solidFill>
                  <a:schemeClr val="tx1"/>
                </a:solidFill>
              </a:rPr>
              <a:t> anyagok termelése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10F795AA-D977-6E82-56E6-DA2DFB74D572}"/>
              </a:ext>
            </a:extLst>
          </p:cNvPr>
          <p:cNvSpPr txBox="1">
            <a:spLocks/>
          </p:cNvSpPr>
          <p:nvPr/>
        </p:nvSpPr>
        <p:spPr>
          <a:xfrm>
            <a:off x="1142999" y="9110161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DCAFFC-ED51-4B5D-D67E-92DF266D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" y="2601277"/>
            <a:ext cx="6392330" cy="61133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A0FEF20-B895-FC99-E85E-4092B578D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8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9D0179E6-8431-AE8E-EF5F-F3FB0608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>
            <a:extLst>
              <a:ext uri="{FF2B5EF4-FFF2-40B4-BE49-F238E27FC236}">
                <a16:creationId xmlns:a16="http://schemas.microsoft.com/office/drawing/2014/main" id="{DD88C43D-E265-71CE-83AD-DEDCE5FEA60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>
            <a:extLst>
              <a:ext uri="{FF2B5EF4-FFF2-40B4-BE49-F238E27FC236}">
                <a16:creationId xmlns:a16="http://schemas.microsoft.com/office/drawing/2014/main" id="{4BF5EE42-77BD-FA00-95D2-7AEE5B234B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171889" y="1338450"/>
            <a:ext cx="8136409" cy="678942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25400" algn="l">
              <a:tabLst>
                <a:tab pos="7886700" algn="l"/>
              </a:tabLst>
            </a:pP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szukcinát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útvonal a </a:t>
            </a:r>
            <a:r>
              <a:rPr lang="hu-HU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propionát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termelés legelterjedtebb biokémiai útvonala az elsődleges fermentálók között. 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Fontos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szerepet játs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 a bélflóra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omeosztázisában, a gyulladásos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betegségekben (IBD) és elhízásban. A </a:t>
            </a:r>
            <a:r>
              <a:rPr lang="hu-HU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szukcinát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metabolikus stresszre vagy szöveti 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károsodásra válaszul fontos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védőmechanizmusokat indíthat el, de más</a:t>
            </a:r>
          </a:p>
          <a:p>
            <a:pPr marL="0" indent="25400" algn="l">
              <a:tabLst>
                <a:tab pos="7886700" algn="l"/>
              </a:tabLst>
            </a:pPr>
            <a:r>
              <a:rPr lang="hu-HU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gyulladásos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ingerek hatására ezek a válaszok</a:t>
            </a:r>
          </a:p>
          <a:p>
            <a:pPr marL="0" indent="25400" algn="l">
              <a:tabLst>
                <a:tab pos="7886700" algn="l"/>
              </a:tabLst>
            </a:pP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felborulhatnak és hozzájárulhatnak számos</a:t>
            </a:r>
          </a:p>
          <a:p>
            <a:pPr marL="0" indent="25400" algn="l">
              <a:tabLst>
                <a:tab pos="7886700" algn="l"/>
              </a:tabLst>
            </a:pP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Betegség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kialak</a:t>
            </a:r>
            <a:r>
              <a:rPr lang="hu-HU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</a:t>
            </a:r>
            <a:r>
              <a:rPr lang="pt-BR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ásához. </a:t>
            </a: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szukcinát</a:t>
            </a:r>
            <a:endParaRPr lang="hu-HU" i="0" u="none" strike="noStrike" baseline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25400" algn="l">
              <a:tabLst>
                <a:tab pos="7886700" algn="l"/>
              </a:tabLst>
            </a:pP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felhalmozódása IBD-ben fekélyt okozhat</a:t>
            </a:r>
          </a:p>
          <a:p>
            <a:pPr marL="0" indent="25400" algn="l">
              <a:tabLst>
                <a:tab pos="7886700" algn="l"/>
              </a:tabLst>
            </a:pPr>
            <a:r>
              <a:rPr lang="hu-HU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közvetlenül a bélnyálkahártyán.</a:t>
            </a:r>
          </a:p>
          <a:p>
            <a:pPr marL="0" indent="25400" algn="l">
              <a:tabLst>
                <a:tab pos="7886700" algn="l"/>
              </a:tabLst>
            </a:pPr>
            <a:r>
              <a:rPr lang="hu-HU" b="1" dirty="0">
                <a:solidFill>
                  <a:schemeClr val="tx1"/>
                </a:solidFill>
              </a:rPr>
              <a:t>Immunológiai hatása</a:t>
            </a: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gyulladásos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ciktokinek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provokálása</a:t>
            </a: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71C99FC1-FD60-7839-E4DA-6C7A39E71C2B}"/>
              </a:ext>
            </a:extLst>
          </p:cNvPr>
          <p:cNvSpPr txBox="1">
            <a:spLocks/>
          </p:cNvSpPr>
          <p:nvPr/>
        </p:nvSpPr>
        <p:spPr>
          <a:xfrm>
            <a:off x="7772317" y="9036926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9A57045-2A3C-2F66-3E30-D83A962A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24" y="1853305"/>
            <a:ext cx="6175058" cy="750693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4AE4404-D159-80A3-4BCB-6041A176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9141704" y="1844354"/>
            <a:ext cx="7965245" cy="72440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Amennyiben emésztetlen fehérje éri el a vastagbelet, az általában negatív folyamatokat képes provokálni. Ezeket a fehérjéket egyes baktériumok - melyek közül több faj a patogén flóra részét képezi - </a:t>
            </a:r>
            <a:r>
              <a:rPr lang="hu-HU" dirty="0" err="1">
                <a:solidFill>
                  <a:schemeClr val="tx1"/>
                </a:solidFill>
              </a:rPr>
              <a:t>metabolizálni</a:t>
            </a:r>
            <a:r>
              <a:rPr lang="hu-HU" dirty="0">
                <a:solidFill>
                  <a:schemeClr val="tx1"/>
                </a:solidFill>
              </a:rPr>
              <a:t> tudja. Ezekből sokszor a vastagbelet károsítani képes aminosavak és </a:t>
            </a:r>
            <a:r>
              <a:rPr lang="hu-HU" dirty="0" err="1">
                <a:solidFill>
                  <a:schemeClr val="tx1"/>
                </a:solidFill>
              </a:rPr>
              <a:t>biogén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aminok</a:t>
            </a:r>
            <a:r>
              <a:rPr lang="hu-HU" dirty="0">
                <a:solidFill>
                  <a:schemeClr val="tx1"/>
                </a:solidFill>
              </a:rPr>
              <a:t> keletkeznek. Kis mennyiségben ez természetes és ártalmatlan folyamat. Akkor kell erre figyelni, amikor a baktériumok aránya meghaladja a normálisnak tekinthető arányt.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 err="1">
                <a:solidFill>
                  <a:schemeClr val="tx1"/>
                </a:solidFill>
              </a:rPr>
              <a:t>gyulladásos</a:t>
            </a:r>
            <a:r>
              <a:rPr lang="hu-HU" dirty="0">
                <a:solidFill>
                  <a:schemeClr val="tx1"/>
                </a:solidFill>
              </a:rPr>
              <a:t> folyamatok és tumorképződés provokációja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18081FB-6593-9E10-62FA-DC1D8F5E9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5" y="2088400"/>
            <a:ext cx="6554375" cy="6999998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9080C814-7C37-F938-327B-49F88F306A8C}"/>
              </a:ext>
            </a:extLst>
          </p:cNvPr>
          <p:cNvSpPr txBox="1">
            <a:spLocks/>
          </p:cNvSpPr>
          <p:nvPr/>
        </p:nvSpPr>
        <p:spPr>
          <a:xfrm>
            <a:off x="7294675" y="8765086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8BE9EC9-0249-BD53-0205-9A449E0ED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82e7cf5c0_0_28"/>
          <p:cNvSpPr txBox="1">
            <a:spLocks noGrp="1"/>
          </p:cNvSpPr>
          <p:nvPr>
            <p:ph type="ctrTitle"/>
          </p:nvPr>
        </p:nvSpPr>
        <p:spPr>
          <a:xfrm>
            <a:off x="417925" y="60345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Funkcionális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csoportok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45;g2f82e7cf5c0_0_28"/>
          <p:cNvSpPr txBox="1">
            <a:spLocks noGrp="1"/>
          </p:cNvSpPr>
          <p:nvPr>
            <p:ph type="subTitle" idx="1"/>
          </p:nvPr>
        </p:nvSpPr>
        <p:spPr>
          <a:xfrm>
            <a:off x="9386047" y="1736778"/>
            <a:ext cx="7596554" cy="743411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tx1"/>
                </a:solidFill>
              </a:rPr>
              <a:t>A hisztamin a szervezetünkben természetesen jelenlévő anyag. A hisztidin aminosavból keletkezik. A szervezetben több feladatot is ellát. Az egyik nagyon fontos feladata az immunrendszer támogatása. Nagyon fontos, hogy a hisztamin termelésének, kibocsátásának és lebontásának az aránytalanság okozza a hisztaminhoz kapcsolódó tüneteket. A bélflóra hisztamin termelő képessége még nem ad információt a szervezetben keletkező hisztamin mennyiségéről, így diagnosztikai értékkel ez az adat semmiképpen nem bír.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tx1"/>
                </a:solidFill>
              </a:rPr>
              <a:t>Immunológiai hatása </a:t>
            </a:r>
            <a:r>
              <a:rPr lang="hu-HU" dirty="0">
                <a:solidFill>
                  <a:schemeClr val="tx1"/>
                </a:solidFill>
              </a:rPr>
              <a:t>az immunvédekezés támogatása az erek éteresztő képességén keresztül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3EFC002-E68B-B616-2EED-018412D7F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4" y="2533649"/>
            <a:ext cx="7103015" cy="6250653"/>
          </a:xfrm>
          <a:prstGeom prst="rect">
            <a:avLst/>
          </a:prstGeom>
        </p:spPr>
      </p:pic>
      <p:sp>
        <p:nvSpPr>
          <p:cNvPr id="4" name="Google Shape;139;g2f82e7cf5c0_0_43">
            <a:extLst>
              <a:ext uri="{FF2B5EF4-FFF2-40B4-BE49-F238E27FC236}">
                <a16:creationId xmlns:a16="http://schemas.microsoft.com/office/drawing/2014/main" id="{BCEDE55B-D81B-404C-8CEB-C844266701EE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4C9C6A5-569B-337B-83A8-DC7426BDA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6C57D506-5934-718B-FB19-A366744F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ae34239f7_0_0">
            <a:extLst>
              <a:ext uri="{FF2B5EF4-FFF2-40B4-BE49-F238E27FC236}">
                <a16:creationId xmlns:a16="http://schemas.microsoft.com/office/drawing/2014/main" id="{6CE028C1-6909-7013-631B-2843031F2BD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05500" y="2196700"/>
            <a:ext cx="15993300" cy="6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30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Több vizsgálati módszer is képe már arra, hogy megállapítsa az emberi DNS arányát a vastagbélben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Ez az információ nagyon hasznos, mert információt adhat a vastagbelet védő hámréteg állapotáról is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DNS leggyakrabban a következőkből területekről származhat:</a:t>
            </a:r>
          </a:p>
          <a:p>
            <a:pPr marL="1165225" indent="-4572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Bélhámsejtek – természetes folyamat része, de egy arányszám felett már problémára utalhat, esetleg mintavételi hiba is lehet </a:t>
            </a:r>
          </a:p>
          <a:p>
            <a:pPr marL="1165225" indent="-4572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Gyulladásos</a:t>
            </a: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folyamatok következtében fehér vérsejtek arány nagy lehet a székletben</a:t>
            </a:r>
          </a:p>
          <a:p>
            <a:pPr marL="1165225" indent="-4572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Vér jelenhet meg pl. sérülés, fertőzés, gyulladás következtében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endParaRPr lang="hu-HU" sz="3000" kern="100" dirty="0">
              <a:solidFill>
                <a:schemeClr val="tx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endParaRPr lang="hu-HU" sz="3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endParaRPr lang="hu-HU" sz="30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Google Shape;127;g2fae34239f7_0_0">
            <a:extLst>
              <a:ext uri="{FF2B5EF4-FFF2-40B4-BE49-F238E27FC236}">
                <a16:creationId xmlns:a16="http://schemas.microsoft.com/office/drawing/2014/main" id="{F51B5527-9C96-9EDA-2167-ABC35C3F0B8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603450"/>
            <a:ext cx="182880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Emberi DNS-ről a mintában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248A32E-E6A6-093F-46A4-B84BDB39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37" y="6738475"/>
            <a:ext cx="5153025" cy="1914525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A2755332-01DB-9828-0A33-FEF2C3B7FCD0}"/>
              </a:ext>
            </a:extLst>
          </p:cNvPr>
          <p:cNvSpPr txBox="1">
            <a:spLocks/>
          </p:cNvSpPr>
          <p:nvPr/>
        </p:nvSpPr>
        <p:spPr>
          <a:xfrm>
            <a:off x="1188198" y="900629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8B1A8CD-6665-F4DE-66F9-B9C19F84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56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30E2CC4-7F06-C9DB-E261-726372C607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5192" b="2998"/>
          <a:stretch/>
        </p:blipFill>
        <p:spPr>
          <a:xfrm>
            <a:off x="3783537" y="10"/>
            <a:ext cx="14504463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26;g2fae34239f7_0_0">
            <a:extLst>
              <a:ext uri="{FF2B5EF4-FFF2-40B4-BE49-F238E27FC236}">
                <a16:creationId xmlns:a16="http://schemas.microsoft.com/office/drawing/2014/main" id="{160B7078-21D2-8128-51CB-FE1B1CF3A004}"/>
              </a:ext>
            </a:extLst>
          </p:cNvPr>
          <p:cNvSpPr txBox="1">
            <a:spLocks/>
          </p:cNvSpPr>
          <p:nvPr/>
        </p:nvSpPr>
        <p:spPr>
          <a:xfrm>
            <a:off x="434340" y="2196700"/>
            <a:ext cx="8709660" cy="7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legtöbb vizsgálati módszer már képes kimutatni a gombák jelenlétét a széklet </a:t>
            </a:r>
            <a:r>
              <a:rPr lang="hu-HU" sz="3000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mikroflórájában</a:t>
            </a:r>
            <a:endParaRPr lang="hu-HU" sz="3000" kern="100" dirty="0">
              <a:solidFill>
                <a:schemeClr val="tx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Általában a gombák nehezen vizsgálhatóak az genetikai </a:t>
            </a:r>
            <a:r>
              <a:rPr lang="hu-HU" sz="3000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mikrobiom</a:t>
            </a: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vizsgálatokkal</a:t>
            </a:r>
          </a:p>
          <a:p>
            <a:pPr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Kevés gombafaj jellemző az emberi bélflórára</a:t>
            </a:r>
          </a:p>
          <a:p>
            <a:pPr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Már az ételből származó gomba is kimutatható </a:t>
            </a:r>
          </a:p>
          <a:p>
            <a:pPr indent="-457200">
              <a:lnSpc>
                <a:spcPct val="107000"/>
              </a:lnSpc>
              <a:spcAft>
                <a:spcPts val="800"/>
              </a:spcAft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    (pl. élesztő gombák)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</a:pPr>
            <a:endParaRPr lang="hu-HU" sz="3000" kern="100" dirty="0">
              <a:solidFill>
                <a:schemeClr val="tx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Legtöbb eseten a baktérium flóra rendezése segít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</a:pPr>
            <a:r>
              <a:rPr lang="hu-HU" sz="30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meggátolni a gombák burjánzását</a:t>
            </a:r>
          </a:p>
        </p:txBody>
      </p:sp>
      <p:sp>
        <p:nvSpPr>
          <p:cNvPr id="6" name="Google Shape;127;g2fae34239f7_0_0">
            <a:extLst>
              <a:ext uri="{FF2B5EF4-FFF2-40B4-BE49-F238E27FC236}">
                <a16:creationId xmlns:a16="http://schemas.microsoft.com/office/drawing/2014/main" id="{FACCBC62-DE1B-7E53-C94F-A509F20CAFFB}"/>
              </a:ext>
            </a:extLst>
          </p:cNvPr>
          <p:cNvSpPr txBox="1">
            <a:spLocks/>
          </p:cNvSpPr>
          <p:nvPr/>
        </p:nvSpPr>
        <p:spPr>
          <a:xfrm>
            <a:off x="884903" y="603450"/>
            <a:ext cx="4159046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Gombákról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98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0318339B-2E91-BCA6-DCD2-B56A1051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ae34239f7_0_0">
            <a:extLst>
              <a:ext uri="{FF2B5EF4-FFF2-40B4-BE49-F238E27FC236}">
                <a16:creationId xmlns:a16="http://schemas.microsoft.com/office/drawing/2014/main" id="{74EAA0DF-2A68-A3F8-0524-670C6BED5A7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59123" y="0"/>
            <a:ext cx="4159046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Gombák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5FEAF8D-CFF3-0DF6-58FB-8E6DF941C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E6F372B-6CD0-7838-8AF9-F742D7651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519" y="123041"/>
            <a:ext cx="14058899" cy="9396149"/>
          </a:xfrm>
          <a:prstGeom prst="rect">
            <a:avLst/>
          </a:prstGeom>
        </p:spPr>
      </p:pic>
      <p:sp>
        <p:nvSpPr>
          <p:cNvPr id="10" name="Google Shape;139;g2f82e7cf5c0_0_43">
            <a:extLst>
              <a:ext uri="{FF2B5EF4-FFF2-40B4-BE49-F238E27FC236}">
                <a16:creationId xmlns:a16="http://schemas.microsoft.com/office/drawing/2014/main" id="{ECDB6B18-A644-2C85-FDD7-7F2B81A8F780}"/>
              </a:ext>
            </a:extLst>
          </p:cNvPr>
          <p:cNvSpPr txBox="1">
            <a:spLocks/>
          </p:cNvSpPr>
          <p:nvPr/>
        </p:nvSpPr>
        <p:spPr>
          <a:xfrm>
            <a:off x="1188198" y="900629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</p:spTree>
    <p:extLst>
      <p:ext uri="{BB962C8B-B14F-4D97-AF65-F5344CB8AC3E}">
        <p14:creationId xmlns:p14="http://schemas.microsoft.com/office/powerpoint/2010/main" val="3314219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F1CAC-438F-EFCB-41C6-9BCA0E26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226" y="4406900"/>
            <a:ext cx="3105547" cy="736600"/>
          </a:xfrm>
        </p:spPr>
        <p:txBody>
          <a:bodyPr>
            <a:noAutofit/>
          </a:bodyPr>
          <a:lstStyle/>
          <a:p>
            <a:r>
              <a:rPr lang="hu-HU" sz="4400" dirty="0" err="1"/>
              <a:t>Metabolitok</a:t>
            </a:r>
            <a:endParaRPr lang="hu-HU" sz="44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CD40F15-8E6D-71BE-A60D-89559B0F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48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82e7cf5c0_0_9"/>
          <p:cNvSpPr txBox="1">
            <a:spLocks noGrp="1"/>
          </p:cNvSpPr>
          <p:nvPr>
            <p:ph type="ctrTitle"/>
          </p:nvPr>
        </p:nvSpPr>
        <p:spPr>
          <a:xfrm>
            <a:off x="648929" y="329130"/>
            <a:ext cx="13522496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SCFA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– mi a jó, mennyi a jó?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Google Shape;121;g2f82e7cf5c0_0_9"/>
          <p:cNvSpPr txBox="1">
            <a:spLocks noGrp="1"/>
          </p:cNvSpPr>
          <p:nvPr>
            <p:ph type="subTitle" idx="1"/>
          </p:nvPr>
        </p:nvSpPr>
        <p:spPr>
          <a:xfrm>
            <a:off x="906300" y="2573185"/>
            <a:ext cx="16475400" cy="557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rövid láncú zsírsavak a zsírsavak egy alcsoportja, amelyek legfeljebb 6 szénatomot tartalmaznak: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angyasav (1 szénatom)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cetsav (2 szénatom)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ropionsav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(3 szénatom)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ajsav (4 szénatom)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entánsav (5 szénatom) </a:t>
            </a: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Hexánsav (6 szénatom) </a:t>
            </a:r>
            <a:endParaRPr lang="hu-HU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b="0" i="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Ezek közül ma a vajsavat, az ecetsavat és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propionsavat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vizsgálja részletesebben a tudomány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mikrobiom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szempontjából.</a:t>
            </a:r>
            <a:endParaRPr lang="hu-HU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FE36A1F-6564-A980-8ED9-6B6996A8D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4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82e7cf5c0_0_9"/>
          <p:cNvSpPr txBox="1">
            <a:spLocks noGrp="1"/>
          </p:cNvSpPr>
          <p:nvPr>
            <p:ph type="ctrTitle"/>
          </p:nvPr>
        </p:nvSpPr>
        <p:spPr>
          <a:xfrm>
            <a:off x="417924" y="29966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Vajsav – </a:t>
            </a: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Butirát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paradoxon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Google Shape;121;g2f82e7cf5c0_0_9"/>
          <p:cNvSpPr txBox="1">
            <a:spLocks noGrp="1"/>
          </p:cNvSpPr>
          <p:nvPr>
            <p:ph type="subTitle" idx="1"/>
          </p:nvPr>
        </p:nvSpPr>
        <p:spPr>
          <a:xfrm>
            <a:off x="10104122" y="1101614"/>
            <a:ext cx="7277580" cy="82205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Jótékony hatások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vajsav, vagy sój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a, a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butirát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az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enterociták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fő tápanyag forrása, és kémhatásával segíti a patogének irtását, csökkenti a gyulladást, kötelező eleme az immuntoleranciának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daganatos sejtek – a metabolikus sajátosságaik miatt –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butirát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hatására könnyebben elpusztulnak – rákterápia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Paradox állapot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őssejtek és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progenitor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sejtek fejlődésének legerősebb gátlója lehet a vajsav.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 első sorban IBD esetében okoz gondot – túl sok vajsav – gyorsan elhaló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enterociták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fejlődésben gátolt őssejtek – a bélfal nem tud elég gyorsan regenerálódni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Hízékonyság</a:t>
            </a:r>
            <a:endParaRPr lang="hu-HU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Többlet tápanyagot szolgáltat a vajsav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F51340B-ADF2-36DD-5B6A-782953AEB448}"/>
              </a:ext>
            </a:extLst>
          </p:cNvPr>
          <p:cNvSpPr txBox="1"/>
          <p:nvPr/>
        </p:nvSpPr>
        <p:spPr>
          <a:xfrm>
            <a:off x="689023" y="906051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Kaiko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., 2016, </a:t>
            </a:r>
            <a:r>
              <a:rPr lang="hu-HU" dirty="0" err="1"/>
              <a:t>Cell</a:t>
            </a:r>
            <a:r>
              <a:rPr lang="hu-HU" dirty="0"/>
              <a:t> 165, 1708–1720 </a:t>
            </a:r>
            <a:r>
              <a:rPr lang="hu-HU" dirty="0" err="1"/>
              <a:t>June</a:t>
            </a:r>
            <a:r>
              <a:rPr lang="hu-HU" dirty="0"/>
              <a:t> 16, 2016 ª 2016 </a:t>
            </a:r>
            <a:r>
              <a:rPr lang="hu-HU" dirty="0" err="1"/>
              <a:t>Elsevier</a:t>
            </a:r>
            <a:r>
              <a:rPr lang="hu-HU" dirty="0"/>
              <a:t> Inc. http://dx.doi.org/10.1016/j.cell.2016.05.018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1385A2-DBB1-CB3F-0D0B-D3F40100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4" y="1771649"/>
            <a:ext cx="8726075" cy="72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BC177FCE-A06B-B890-6734-3C602F4FC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>
          <a:extLst>
            <a:ext uri="{FF2B5EF4-FFF2-40B4-BE49-F238E27FC236}">
              <a16:creationId xmlns:a16="http://schemas.microsoft.com/office/drawing/2014/main" id="{CF72C1F3-931B-D070-9581-8AF6DB761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828799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783669" cy="3428998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Google Shape;96;g2f3fd2bd1a9_0_0">
            <a:extLst>
              <a:ext uri="{FF2B5EF4-FFF2-40B4-BE49-F238E27FC236}">
                <a16:creationId xmlns:a16="http://schemas.microsoft.com/office/drawing/2014/main" id="{9FB19BD4-DBD9-9042-202E-BFFCD8D6F64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2704" y="525294"/>
            <a:ext cx="6970356" cy="243678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Miért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kritikus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bélflóra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ismerete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amikor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immunológiai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kérdésekről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beszélünk</a:t>
            </a:r>
            <a:r>
              <a:rPr lang="en-US" sz="4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97" name="Google Shape;97;g2f3fd2bd1a9_0_0">
            <a:extLst>
              <a:ext uri="{FF2B5EF4-FFF2-40B4-BE49-F238E27FC236}">
                <a16:creationId xmlns:a16="http://schemas.microsoft.com/office/drawing/2014/main" id="{E7833984-E3AC-52C3-D3E1-203CD7B8F71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2703" y="2962074"/>
            <a:ext cx="6970357" cy="65724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274638" lvl="0" indent="-228600" algn="l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Az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immunsejtek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körülbelül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80 %-a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bélfalmögötti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kötőszövetben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található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meg.</a:t>
            </a:r>
          </a:p>
          <a:p>
            <a:pPr marL="274638" lvl="0" indent="-228600" algn="l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Itt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van 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szervezet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legnagyobb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veszélynek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kitéve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alapvetően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legtöbb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fertőzés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nyálkahártyák</a:t>
            </a:r>
            <a:r>
              <a:rPr lang="hu-HU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keresztül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lép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 a </a:t>
            </a:r>
            <a:r>
              <a:rPr lang="en-US" sz="30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szervezetbe</a:t>
            </a:r>
            <a:r>
              <a:rPr lang="en-US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hu-HU" sz="3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74638" lvl="0" indent="-228600" algn="l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3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Ameddig nem tudjuk, kikkel élünk együtt, honnan tudhatjuk, hogy mivel is küzd éppen a szervezetünk?</a:t>
            </a:r>
            <a:endParaRPr lang="en-US" sz="3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02BDC1AD-423D-695E-07AB-4C60BD08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r="18791"/>
          <a:stretch/>
        </p:blipFill>
        <p:spPr bwMode="auto">
          <a:xfrm>
            <a:off x="9144000" y="0"/>
            <a:ext cx="9154237" cy="96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AE8A2F1-31E5-EED7-C4ED-64B1C9030E3C}"/>
              </a:ext>
            </a:extLst>
          </p:cNvPr>
          <p:cNvSpPr txBox="1"/>
          <p:nvPr/>
        </p:nvSpPr>
        <p:spPr>
          <a:xfrm>
            <a:off x="5767251" y="8950393"/>
            <a:ext cx="92041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https://www.nature.com/articles/mi201549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5FD8975-F5BC-E127-D1C7-81B3114BC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05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f82e7cf5c0_0_9"/>
          <p:cNvSpPr txBox="1">
            <a:spLocks noGrp="1"/>
          </p:cNvSpPr>
          <p:nvPr>
            <p:ph type="ctrTitle"/>
          </p:nvPr>
        </p:nvSpPr>
        <p:spPr>
          <a:xfrm>
            <a:off x="417925" y="217500"/>
            <a:ext cx="137535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</a:rPr>
              <a:t>Propionát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paradoxon? Acetát paradoxon?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Google Shape;121;g2f82e7cf5c0_0_9"/>
          <p:cNvSpPr txBox="1">
            <a:spLocks noGrp="1"/>
          </p:cNvSpPr>
          <p:nvPr>
            <p:ph type="subTitle" idx="1"/>
          </p:nvPr>
        </p:nvSpPr>
        <p:spPr>
          <a:xfrm>
            <a:off x="9266616" y="2073450"/>
            <a:ext cx="8115083" cy="7261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Ecetsav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Pozitív hatások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Ecetsav, vagy sója, az acetát, tápanyagot biztosít a máj és az agy sejtjei számára, szabályozza az inzulinérzékenységet, glükóz anyagcserét.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Bizonytalanságok, kérdések az ecetsav kapcsán</a:t>
            </a:r>
          </a:p>
          <a:p>
            <a:pPr marL="0" indent="0" algn="l"/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ecetsav átjut a vér-agy gáton. Az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asztrociták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 acetátot glutaminná alakítják, amely a GABA gátló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neurotranszmitter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előanyaga. (PMID: 19049594) Ez azt jelentené, hogy inkább több nyugtató anyagot készít a szervezet számára. Azt azonban tudjuk, hogy egyes embereknél az agy másképpen dolgozza fel ezeket az anyagokat, így kérdés, hogy az ecetsav többlet lehet az alapja a pszichés megbetegedésnek? </a:t>
            </a:r>
          </a:p>
        </p:txBody>
      </p:sp>
      <p:sp>
        <p:nvSpPr>
          <p:cNvPr id="2" name="Google Shape;121;g2f82e7cf5c0_0_9">
            <a:extLst>
              <a:ext uri="{FF2B5EF4-FFF2-40B4-BE49-F238E27FC236}">
                <a16:creationId xmlns:a16="http://schemas.microsoft.com/office/drawing/2014/main" id="{B49F9CE7-89C7-24CC-C5A5-ECCF2F3DBBAD}"/>
              </a:ext>
            </a:extLst>
          </p:cNvPr>
          <p:cNvSpPr txBox="1">
            <a:spLocks/>
          </p:cNvSpPr>
          <p:nvPr/>
        </p:nvSpPr>
        <p:spPr>
          <a:xfrm>
            <a:off x="648929" y="2181150"/>
            <a:ext cx="8372456" cy="7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endParaRPr lang="hu-HU" sz="2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endParaRPr lang="hu-HU" sz="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Pozitív hatások</a:t>
            </a:r>
          </a:p>
          <a:p>
            <a:pPr marL="0" indent="0" algn="l"/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vagy sója, a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propionát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támogatja a májat, támogatja a zsír anyagcserét, kitágítja a vastagbél artériákat, gyulladáscsökkentő és koleszterinszint-csökkentő, tumor ellenes hatású.</a:t>
            </a:r>
          </a:p>
          <a:p>
            <a:pPr marL="0" indent="0" algn="l"/>
            <a:endParaRPr lang="hu-HU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Paradox hatás</a:t>
            </a:r>
          </a:p>
          <a:p>
            <a:pPr marL="0" indent="0" algn="l"/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Derek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MacFabe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a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többlet autizmushoz hasonló viselkedésbeli változásokat képes létrehozni. (PMID: 16950524)</a:t>
            </a:r>
          </a:p>
          <a:p>
            <a:pPr marL="0" indent="0" algn="l"/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Túl nagy mennyisége gyengíti a mitokondriumok energiatermelését.</a:t>
            </a:r>
            <a:endParaRPr lang="hu-HU" sz="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Cukor anyagcsere megzavarása</a:t>
            </a:r>
          </a:p>
          <a:p>
            <a:pPr marL="0" indent="0" algn="l"/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Fokozza a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hepatociták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glükoneogén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kapacitását az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mTOR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útvonal aktivitásának szabályozásával (PMID 37841648)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59F4A37-EDF4-B3C5-F4FC-7051BDCE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D8AB5DCD-A81E-1823-6B0C-E02C5F5BF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1" y="2394944"/>
            <a:ext cx="10172700" cy="6313500"/>
          </a:xfrm>
        </p:spPr>
        <p:txBody>
          <a:bodyPr>
            <a:noAutofit/>
          </a:bodyPr>
          <a:lstStyle/>
          <a:p>
            <a:pPr algn="l"/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Pozitív hatások</a:t>
            </a:r>
          </a:p>
          <a:p>
            <a:pPr marL="0" indent="0" algn="l"/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</a:t>
            </a:r>
            <a:r>
              <a:rPr lang="pt-BR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aktériumok különböző szénhidrátok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fermentációj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során 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többek között laktát, azaz tejsav előállítására is képesek. </a:t>
            </a:r>
            <a:r>
              <a:rPr lang="pt-BR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tejsav antimikrobiális és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antioxidáns aktivitás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t-BR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rendelkezik,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megakadályozza a kóros és a rothasztó baktériumok szaporodását.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zervezetükben pH szabályozó szerepük is van, befolyásolva a bélflóra baktériumösszetételét. </a:t>
            </a:r>
          </a:p>
          <a:p>
            <a:pPr marL="0" indent="0" algn="l"/>
            <a:endParaRPr lang="hu-HU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Paradox hatás</a:t>
            </a:r>
          </a:p>
          <a:p>
            <a:pPr marL="0" indent="0" algn="l"/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tejsav pH értéke 3,8 , a normál bélflóráé </a:t>
            </a:r>
            <a:r>
              <a:rPr lang="hu-HU" sz="2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5,5 - 6,5 között mo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zog. Ha túl sok a tejsav, elbillentheti a pH-t a kelleténél savasabb irányba – a többi fajjal együtt kell vizsgálni!</a:t>
            </a:r>
          </a:p>
        </p:txBody>
      </p:sp>
      <p:sp>
        <p:nvSpPr>
          <p:cNvPr id="4" name="Google Shape;120;g2f82e7cf5c0_0_9">
            <a:extLst>
              <a:ext uri="{FF2B5EF4-FFF2-40B4-BE49-F238E27FC236}">
                <a16:creationId xmlns:a16="http://schemas.microsoft.com/office/drawing/2014/main" id="{FCD853D4-AE20-9959-9342-2660592A1C8A}"/>
              </a:ext>
            </a:extLst>
          </p:cNvPr>
          <p:cNvSpPr txBox="1">
            <a:spLocks/>
          </p:cNvSpPr>
          <p:nvPr/>
        </p:nvSpPr>
        <p:spPr>
          <a:xfrm>
            <a:off x="762001" y="217500"/>
            <a:ext cx="13409424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Tejsav – a bélflóra „égi mannája”?!</a:t>
            </a:r>
          </a:p>
        </p:txBody>
      </p:sp>
      <p:pic>
        <p:nvPicPr>
          <p:cNvPr id="2052" name="Picture 4" descr="Tejsav 80% 20g">
            <a:extLst>
              <a:ext uri="{FF2B5EF4-FFF2-40B4-BE49-F238E27FC236}">
                <a16:creationId xmlns:a16="http://schemas.microsoft.com/office/drawing/2014/main" id="{13FEF715-47F1-4882-6801-7D72B748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575" y="2076450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5C81297-8D36-9405-88F8-A62D941522A0}"/>
              </a:ext>
            </a:extLst>
          </p:cNvPr>
          <p:cNvSpPr txBox="1"/>
          <p:nvPr/>
        </p:nvSpPr>
        <p:spPr>
          <a:xfrm>
            <a:off x="12439650" y="860911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https://www.naturguru.hu/Tejsav?limit=100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AA7C0C0-16F5-47BA-A813-20AEF0D17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3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9A5F0A-2CD1-866F-D9CE-19C0A983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2573000" cy="1143000"/>
          </a:xfrm>
        </p:spPr>
        <p:txBody>
          <a:bodyPr>
            <a:normAutofit/>
          </a:bodyPr>
          <a:lstStyle/>
          <a:p>
            <a:pPr algn="l"/>
            <a:r>
              <a:rPr lang="hu-HU" b="1" dirty="0" err="1"/>
              <a:t>Szukcinát</a:t>
            </a:r>
            <a:r>
              <a:rPr lang="hu-HU" b="1" dirty="0"/>
              <a:t>, azaz borostyánkősav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064D6E2-4B20-412C-050B-7000B728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90700"/>
            <a:ext cx="8229600" cy="7381874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Pozitív hatások</a:t>
            </a:r>
          </a:p>
          <a:p>
            <a:pPr marL="114300" indent="0">
              <a:buNone/>
            </a:pP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citrátkör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egyik eleme,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nélküle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nem menne végbe a terminális oxidáció.</a:t>
            </a:r>
          </a:p>
          <a:p>
            <a:pPr marL="114300" indent="0">
              <a:buNone/>
            </a:pP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termelés egyik fontos lépése.</a:t>
            </a:r>
          </a:p>
          <a:p>
            <a:pPr marL="114300" indent="0">
              <a:buNone/>
            </a:pPr>
            <a:endParaRPr lang="hu-H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hu-H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Paradox hatás</a:t>
            </a:r>
          </a:p>
          <a:p>
            <a:pPr marL="114300" indent="0">
              <a:buNone/>
            </a:pPr>
            <a:r>
              <a:rPr lang="hu-HU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szukcinát</a:t>
            </a:r>
            <a:r>
              <a:rPr lang="hu-HU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képes modulálni a gyulladást elősegítő </a:t>
            </a:r>
            <a:r>
              <a:rPr lang="hu-HU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citokinek</a:t>
            </a:r>
            <a:r>
              <a:rPr lang="hu-HU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expresszióját, így közvetlenül gyulladáskeltő hatást képes kiváltani. </a:t>
            </a:r>
            <a:r>
              <a:rPr lang="hu-HU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https://pubmed.ncbi.nlm.nih.gov/30279517</a:t>
            </a:r>
            <a:r>
              <a:rPr lang="hu-HU" sz="1900" dirty="0">
                <a:hlinkClick r:id="rId2"/>
              </a:rPr>
              <a:t>/</a:t>
            </a:r>
            <a:r>
              <a:rPr lang="hu-HU" sz="1900" dirty="0"/>
              <a:t>, </a:t>
            </a:r>
            <a:r>
              <a:rPr lang="hu-HU" sz="1900" dirty="0">
                <a:hlinkClick r:id="rId3"/>
              </a:rPr>
              <a:t>https://pubmed.ncbi.nlm.nih.gov/30583500/</a:t>
            </a:r>
            <a:r>
              <a:rPr lang="hu-HU" sz="1900" dirty="0"/>
              <a:t> )</a:t>
            </a:r>
            <a:endParaRPr lang="hu-HU" sz="1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hu-HU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Bár azt már jól ismerik, hog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mely receptorokon keresztül tudja kiváltani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proinflamatórikus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hatását,  bélgyulladásokban betöltött szerepe még vizsgálat alatt áll. Bár egérmodellekben egyértelműen magasabb </a:t>
            </a:r>
            <a:r>
              <a:rPr lang="hu-H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szukcinát</a:t>
            </a:r>
            <a:r>
              <a:rPr lang="hu-H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szintet mértek IBD esetén.</a:t>
            </a:r>
            <a:endParaRPr lang="hu-H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319A179-B04F-201F-1F69-694D95AFE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0" y="846138"/>
            <a:ext cx="8896350" cy="738187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CA51C02-35C5-485A-07C8-58789861F092}"/>
              </a:ext>
            </a:extLst>
          </p:cNvPr>
          <p:cNvSpPr txBox="1"/>
          <p:nvPr/>
        </p:nvSpPr>
        <p:spPr>
          <a:xfrm>
            <a:off x="9144000" y="8542894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A (MIKRO)BIOLÓGIA ALAPJAI, Oktatási segédlet, Debrecen 2000, SZENTIRMAI ATTILA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0FB09F6-6F0B-4976-D249-FE61BDA21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>
          <a:extLst>
            <a:ext uri="{FF2B5EF4-FFF2-40B4-BE49-F238E27FC236}">
              <a16:creationId xmlns:a16="http://schemas.microsoft.com/office/drawing/2014/main" id="{AB1A7C61-8544-AA9B-3D24-D7B99E646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82e7cf5c0_0_90">
            <a:extLst>
              <a:ext uri="{FF2B5EF4-FFF2-40B4-BE49-F238E27FC236}">
                <a16:creationId xmlns:a16="http://schemas.microsoft.com/office/drawing/2014/main" id="{DFBA7DCC-224A-A914-B282-B44AE9BA31D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98274" y="362350"/>
            <a:ext cx="13264617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Onkometabolitok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Google Shape;187;g2f82e7cf5c0_0_90">
            <a:extLst>
              <a:ext uri="{FF2B5EF4-FFF2-40B4-BE49-F238E27FC236}">
                <a16:creationId xmlns:a16="http://schemas.microsoft.com/office/drawing/2014/main" id="{237BFC90-DC36-B321-6944-3C8D4FCA684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54380" y="1463040"/>
            <a:ext cx="17035346" cy="80561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>
                <a:solidFill>
                  <a:schemeClr val="tx1"/>
                </a:solidFill>
              </a:rPr>
              <a:t>Másodlagos epesavak (</a:t>
            </a:r>
            <a:r>
              <a:rPr lang="hu-HU" sz="2800" b="1" dirty="0" err="1">
                <a:solidFill>
                  <a:schemeClr val="tx1"/>
                </a:solidFill>
              </a:rPr>
              <a:t>dezoxikólsav</a:t>
            </a:r>
            <a:r>
              <a:rPr lang="hu-HU" sz="2800" b="1" dirty="0">
                <a:solidFill>
                  <a:schemeClr val="tx1"/>
                </a:solidFill>
              </a:rPr>
              <a:t>, </a:t>
            </a:r>
            <a:r>
              <a:rPr lang="hu-HU" sz="2800" b="1" dirty="0" err="1">
                <a:solidFill>
                  <a:schemeClr val="tx1"/>
                </a:solidFill>
              </a:rPr>
              <a:t>litokólsav</a:t>
            </a:r>
            <a:r>
              <a:rPr lang="hu-HU" sz="2800" b="1" dirty="0">
                <a:solidFill>
                  <a:schemeClr val="tx1"/>
                </a:solidFill>
              </a:rPr>
              <a:t>, stb.) </a:t>
            </a:r>
            <a:r>
              <a:rPr lang="hu-HU" sz="2800" dirty="0">
                <a:solidFill>
                  <a:schemeClr val="tx1"/>
                </a:solidFill>
              </a:rPr>
              <a:t>– </a:t>
            </a:r>
            <a:r>
              <a:rPr lang="hu-HU" sz="2800" dirty="0" err="1">
                <a:solidFill>
                  <a:schemeClr val="tx1"/>
                </a:solidFill>
              </a:rPr>
              <a:t>dekonjugáció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hidroxil</a:t>
            </a:r>
            <a:r>
              <a:rPr lang="hu-HU" sz="2800" dirty="0">
                <a:solidFill>
                  <a:schemeClr val="tx1"/>
                </a:solidFill>
              </a:rPr>
              <a:t> csoport eltávolítása - </a:t>
            </a:r>
            <a:r>
              <a:rPr lang="hu-HU" sz="2800" dirty="0" err="1">
                <a:solidFill>
                  <a:schemeClr val="tx1"/>
                </a:solidFill>
              </a:rPr>
              <a:t>Lactobacillusok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Bifododabcteiumok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Clostridium</a:t>
            </a:r>
            <a:r>
              <a:rPr lang="hu-HU" sz="2800" dirty="0">
                <a:solidFill>
                  <a:schemeClr val="tx1"/>
                </a:solidFill>
              </a:rPr>
              <a:t> siemens, </a:t>
            </a:r>
            <a:r>
              <a:rPr lang="hu-HU" sz="2800" dirty="0" err="1">
                <a:solidFill>
                  <a:schemeClr val="tx1"/>
                </a:solidFill>
              </a:rPr>
              <a:t>Clostridium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hiranonis</a:t>
            </a:r>
            <a:r>
              <a:rPr lang="hu-HU" sz="2800" dirty="0">
                <a:solidFill>
                  <a:schemeClr val="tx1"/>
                </a:solidFill>
              </a:rPr>
              <a:t> fajok képesek erre. 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i="1" dirty="0">
                <a:solidFill>
                  <a:srgbClr val="FF0000"/>
                </a:solidFill>
              </a:rPr>
              <a:t>!!DE az </a:t>
            </a:r>
            <a:r>
              <a:rPr lang="hu-HU" sz="2800" b="1" i="1" dirty="0" err="1">
                <a:solidFill>
                  <a:srgbClr val="FF0000"/>
                </a:solidFill>
              </a:rPr>
              <a:t>ursodeoxikólsav</a:t>
            </a:r>
            <a:r>
              <a:rPr lang="hu-HU" sz="2800" b="1" i="1" dirty="0">
                <a:solidFill>
                  <a:srgbClr val="FF0000"/>
                </a:solidFill>
              </a:rPr>
              <a:t>, </a:t>
            </a:r>
            <a:r>
              <a:rPr lang="hu-HU" sz="2800" b="1" i="1" dirty="0" err="1">
                <a:solidFill>
                  <a:srgbClr val="FF0000"/>
                </a:solidFill>
              </a:rPr>
              <a:t>isodeoxikólsav</a:t>
            </a:r>
            <a:r>
              <a:rPr lang="hu-HU" sz="2800" b="1" i="1" dirty="0">
                <a:solidFill>
                  <a:srgbClr val="FF0000"/>
                </a:solidFill>
              </a:rPr>
              <a:t>, </a:t>
            </a:r>
            <a:r>
              <a:rPr lang="hu-HU" sz="2800" b="1" i="1" dirty="0" err="1">
                <a:solidFill>
                  <a:srgbClr val="FF0000"/>
                </a:solidFill>
              </a:rPr>
              <a:t>oxolitokólsav</a:t>
            </a:r>
            <a:r>
              <a:rPr lang="hu-HU" sz="2800" b="1" i="1" dirty="0">
                <a:solidFill>
                  <a:srgbClr val="FF0000"/>
                </a:solidFill>
              </a:rPr>
              <a:t> fontos jelátviteli molekulák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>
                <a:solidFill>
                  <a:schemeClr val="tx1"/>
                </a:solidFill>
              </a:rPr>
              <a:t>Kénhidrogének</a:t>
            </a:r>
            <a:r>
              <a:rPr lang="hu-HU" sz="2800" dirty="0">
                <a:solidFill>
                  <a:schemeClr val="tx1"/>
                </a:solidFill>
              </a:rPr>
              <a:t> – DNS törést idézhetnek elő a ROS-</a:t>
            </a:r>
            <a:r>
              <a:rPr lang="hu-HU" sz="2800" dirty="0" err="1">
                <a:solidFill>
                  <a:schemeClr val="tx1"/>
                </a:solidFill>
              </a:rPr>
              <a:t>on</a:t>
            </a:r>
            <a:r>
              <a:rPr lang="hu-HU" sz="2800" dirty="0">
                <a:solidFill>
                  <a:schemeClr val="tx1"/>
                </a:solidFill>
              </a:rPr>
              <a:t> keresztül, bélgát funkciókat megzavarja, gyulladást provokál – </a:t>
            </a:r>
            <a:r>
              <a:rPr lang="hu-HU" sz="2800" dirty="0" err="1">
                <a:solidFill>
                  <a:schemeClr val="tx1"/>
                </a:solidFill>
              </a:rPr>
              <a:t>Desulfovibrio</a:t>
            </a:r>
            <a:r>
              <a:rPr lang="hu-HU" sz="2800" dirty="0">
                <a:solidFill>
                  <a:schemeClr val="tx1"/>
                </a:solidFill>
              </a:rPr>
              <a:t> fajok, </a:t>
            </a:r>
            <a:r>
              <a:rPr lang="hu-HU" sz="2800" dirty="0" err="1">
                <a:solidFill>
                  <a:schemeClr val="tx1"/>
                </a:solidFill>
              </a:rPr>
              <a:t>Bilophila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wadsworthensis</a:t>
            </a:r>
            <a:r>
              <a:rPr lang="hu-HU" sz="2800" dirty="0">
                <a:solidFill>
                  <a:schemeClr val="tx1"/>
                </a:solidFill>
              </a:rPr>
              <a:t>, stb. </a:t>
            </a:r>
            <a:endParaRPr lang="hu-HU" sz="2800" b="1" i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i="1" dirty="0">
                <a:solidFill>
                  <a:srgbClr val="FF0000"/>
                </a:solidFill>
              </a:rPr>
              <a:t>DE!!! kis mennyiségben gyulladáscsökkentő</a:t>
            </a:r>
            <a:endParaRPr lang="hu-HU" sz="2800" b="1" i="1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 err="1">
                <a:solidFill>
                  <a:schemeClr val="tx1"/>
                </a:solidFill>
              </a:rPr>
              <a:t>Poliaminok</a:t>
            </a:r>
            <a:r>
              <a:rPr lang="hu-HU" sz="2800" dirty="0">
                <a:solidFill>
                  <a:schemeClr val="tx1"/>
                </a:solidFill>
              </a:rPr>
              <a:t> – </a:t>
            </a:r>
            <a:r>
              <a:rPr lang="hu-HU" sz="2800" b="1" dirty="0" err="1">
                <a:solidFill>
                  <a:schemeClr val="tx1"/>
                </a:solidFill>
              </a:rPr>
              <a:t>putreszcin</a:t>
            </a:r>
            <a:r>
              <a:rPr lang="hu-HU" sz="2800" b="1" dirty="0">
                <a:solidFill>
                  <a:schemeClr val="tx1"/>
                </a:solidFill>
              </a:rPr>
              <a:t>, </a:t>
            </a:r>
            <a:r>
              <a:rPr lang="hu-HU" sz="2800" b="1" dirty="0" err="1">
                <a:solidFill>
                  <a:schemeClr val="tx1"/>
                </a:solidFill>
              </a:rPr>
              <a:t>spermidin</a:t>
            </a:r>
            <a:r>
              <a:rPr lang="hu-HU" sz="2800" b="1" dirty="0">
                <a:solidFill>
                  <a:schemeClr val="tx1"/>
                </a:solidFill>
              </a:rPr>
              <a:t>, </a:t>
            </a:r>
            <a:r>
              <a:rPr lang="hu-HU" sz="2800" b="1" dirty="0" err="1">
                <a:solidFill>
                  <a:schemeClr val="tx1"/>
                </a:solidFill>
              </a:rPr>
              <a:t>spermin</a:t>
            </a:r>
            <a:r>
              <a:rPr lang="hu-HU" sz="2800" b="1" dirty="0">
                <a:solidFill>
                  <a:schemeClr val="tx1"/>
                </a:solidFill>
              </a:rPr>
              <a:t>, </a:t>
            </a:r>
            <a:r>
              <a:rPr lang="hu-HU" sz="2800" b="1" dirty="0" err="1">
                <a:solidFill>
                  <a:schemeClr val="tx1"/>
                </a:solidFill>
              </a:rPr>
              <a:t>kadaverin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– segítik a </a:t>
            </a:r>
            <a:r>
              <a:rPr lang="hu-HU" sz="2800" dirty="0" err="1">
                <a:solidFill>
                  <a:schemeClr val="tx1"/>
                </a:solidFill>
              </a:rPr>
              <a:t>biofilm</a:t>
            </a:r>
            <a:r>
              <a:rPr lang="hu-HU" sz="2800" dirty="0">
                <a:solidFill>
                  <a:schemeClr val="tx1"/>
                </a:solidFill>
              </a:rPr>
              <a:t> képzést, gyulladást provokálnak, </a:t>
            </a:r>
            <a:r>
              <a:rPr lang="hu-HU" sz="2800" dirty="0" err="1">
                <a:solidFill>
                  <a:schemeClr val="tx1"/>
                </a:solidFill>
              </a:rPr>
              <a:t>spremin</a:t>
            </a:r>
            <a:r>
              <a:rPr lang="hu-HU" sz="2800" dirty="0">
                <a:solidFill>
                  <a:schemeClr val="tx1"/>
                </a:solidFill>
              </a:rPr>
              <a:t> növeli az E. coli </a:t>
            </a:r>
            <a:r>
              <a:rPr lang="hu-HU" sz="2800" dirty="0" err="1">
                <a:solidFill>
                  <a:schemeClr val="tx1"/>
                </a:solidFill>
              </a:rPr>
              <a:t>patogenitását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ornitin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dekarboxiláz</a:t>
            </a:r>
            <a:r>
              <a:rPr lang="hu-HU" sz="2800" dirty="0">
                <a:solidFill>
                  <a:schemeClr val="tx1"/>
                </a:solidFill>
              </a:rPr>
              <a:t> enzim idézi elő a tumorgenezist . (E. coli, </a:t>
            </a:r>
            <a:r>
              <a:rPr lang="hu-HU" sz="2800" dirty="0" err="1">
                <a:solidFill>
                  <a:schemeClr val="tx1"/>
                </a:solidFill>
              </a:rPr>
              <a:t>Klebsiellák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Alistipes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putredinis</a:t>
            </a:r>
            <a:r>
              <a:rPr lang="hu-HU" sz="2800" dirty="0">
                <a:solidFill>
                  <a:schemeClr val="tx1"/>
                </a:solidFill>
              </a:rPr>
              <a:t>). 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i="1" dirty="0">
                <a:solidFill>
                  <a:srgbClr val="FF0000"/>
                </a:solidFill>
              </a:rPr>
              <a:t>DE!!! Sejtosztódás, őssejt </a:t>
            </a:r>
            <a:r>
              <a:rPr lang="hu-HU" sz="2800" b="1" i="1" dirty="0" err="1">
                <a:solidFill>
                  <a:srgbClr val="FF0000"/>
                </a:solidFill>
              </a:rPr>
              <a:t>proliferációt</a:t>
            </a:r>
            <a:r>
              <a:rPr lang="hu-HU" sz="2800" b="1" i="1" dirty="0">
                <a:solidFill>
                  <a:srgbClr val="FF0000"/>
                </a:solidFill>
              </a:rPr>
              <a:t>, </a:t>
            </a:r>
            <a:r>
              <a:rPr lang="hu-HU" sz="2800" b="1" i="1" dirty="0" err="1">
                <a:solidFill>
                  <a:srgbClr val="FF0000"/>
                </a:solidFill>
              </a:rPr>
              <a:t>apoptózist</a:t>
            </a:r>
            <a:r>
              <a:rPr lang="hu-HU" sz="2800" b="1" i="1" dirty="0">
                <a:solidFill>
                  <a:srgbClr val="FF0000"/>
                </a:solidFill>
              </a:rPr>
              <a:t> szabályoznak – anyatej is tartalmaz </a:t>
            </a:r>
            <a:r>
              <a:rPr lang="hu-HU" sz="2800" b="1" i="1" dirty="0" err="1">
                <a:solidFill>
                  <a:srgbClr val="FF0000"/>
                </a:solidFill>
              </a:rPr>
              <a:t>spermidint</a:t>
            </a:r>
            <a:r>
              <a:rPr lang="hu-HU" sz="2800" b="1" i="1" dirty="0">
                <a:solidFill>
                  <a:srgbClr val="FF0000"/>
                </a:solidFill>
              </a:rPr>
              <a:t> és </a:t>
            </a:r>
            <a:r>
              <a:rPr lang="hu-HU" sz="2800" b="1" i="1" dirty="0" err="1">
                <a:solidFill>
                  <a:srgbClr val="FF0000"/>
                </a:solidFill>
              </a:rPr>
              <a:t>spermint</a:t>
            </a:r>
            <a:endParaRPr lang="hu-HU" sz="2800" b="1" i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>
                <a:solidFill>
                  <a:schemeClr val="tx1"/>
                </a:solidFill>
              </a:rPr>
              <a:t>TMA (</a:t>
            </a:r>
            <a:r>
              <a:rPr lang="hu-HU" sz="2800" b="1" dirty="0" err="1">
                <a:solidFill>
                  <a:schemeClr val="tx1"/>
                </a:solidFill>
              </a:rPr>
              <a:t>trimetilanim</a:t>
            </a:r>
            <a:r>
              <a:rPr lang="hu-HU" sz="2800" b="1" dirty="0">
                <a:solidFill>
                  <a:schemeClr val="tx1"/>
                </a:solidFill>
              </a:rPr>
              <a:t>) – TMAO 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800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trimetilamin</a:t>
            </a:r>
            <a:r>
              <a:rPr lang="hu-HU" sz="2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-N-oxid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sz="2800" dirty="0">
                <a:solidFill>
                  <a:schemeClr val="tx1"/>
                </a:solidFill>
              </a:rPr>
              <a:t>– </a:t>
            </a:r>
            <a:r>
              <a:rPr lang="hu-HU" sz="2800" dirty="0" err="1">
                <a:solidFill>
                  <a:schemeClr val="tx1"/>
                </a:solidFill>
              </a:rPr>
              <a:t>kolinból</a:t>
            </a:r>
            <a:r>
              <a:rPr lang="hu-HU" sz="2800" dirty="0">
                <a:solidFill>
                  <a:schemeClr val="tx1"/>
                </a:solidFill>
              </a:rPr>
              <a:t>, L-</a:t>
            </a:r>
            <a:r>
              <a:rPr lang="hu-HU" sz="2800" dirty="0" err="1">
                <a:solidFill>
                  <a:schemeClr val="tx1"/>
                </a:solidFill>
              </a:rPr>
              <a:t>karnitinból</a:t>
            </a:r>
            <a:r>
              <a:rPr lang="hu-HU" sz="2800" dirty="0">
                <a:solidFill>
                  <a:schemeClr val="tx1"/>
                </a:solidFill>
              </a:rPr>
              <a:t> – ha lejut a vastagbélbe </a:t>
            </a:r>
            <a:r>
              <a:rPr lang="hu-HU" sz="2800" b="1" i="1" dirty="0">
                <a:solidFill>
                  <a:schemeClr val="tx1"/>
                </a:solidFill>
              </a:rPr>
              <a:t>(felszívódás a vékonybélben!?) </a:t>
            </a:r>
            <a:r>
              <a:rPr lang="hu-HU" sz="2800" dirty="0" err="1">
                <a:solidFill>
                  <a:schemeClr val="tx1"/>
                </a:solidFill>
              </a:rPr>
              <a:t>Escherichia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fergusonii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Clostridium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nexile</a:t>
            </a:r>
            <a:r>
              <a:rPr lang="hu-HU" sz="2800" dirty="0">
                <a:solidFill>
                  <a:schemeClr val="tx1"/>
                </a:solidFill>
              </a:rPr>
              <a:t>, </a:t>
            </a:r>
            <a:r>
              <a:rPr lang="hu-HU" sz="2800" dirty="0" err="1">
                <a:solidFill>
                  <a:schemeClr val="tx1"/>
                </a:solidFill>
              </a:rPr>
              <a:t>Enterocloster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asparagiformis</a:t>
            </a:r>
            <a:r>
              <a:rPr lang="hu-HU" sz="2800" dirty="0">
                <a:solidFill>
                  <a:schemeClr val="tx1"/>
                </a:solidFill>
              </a:rPr>
              <a:t>) </a:t>
            </a:r>
            <a:endParaRPr lang="hu-HU" sz="2800" b="1" i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i="1" dirty="0">
                <a:solidFill>
                  <a:srgbClr val="FF0000"/>
                </a:solidFill>
              </a:rPr>
              <a:t>DE!!! TMAO immunterápiában immunaktivációt indít el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>
                <a:solidFill>
                  <a:schemeClr val="tx1"/>
                </a:solidFill>
              </a:rPr>
              <a:t>N-</a:t>
            </a:r>
            <a:r>
              <a:rPr lang="hu-HU" sz="2800" b="1" dirty="0" err="1">
                <a:solidFill>
                  <a:schemeClr val="tx1"/>
                </a:solidFill>
              </a:rPr>
              <a:t>nitrozo</a:t>
            </a:r>
            <a:r>
              <a:rPr lang="hu-HU" sz="2800" b="1" dirty="0">
                <a:solidFill>
                  <a:schemeClr val="tx1"/>
                </a:solidFill>
              </a:rPr>
              <a:t> vegyületek </a:t>
            </a:r>
            <a:r>
              <a:rPr lang="hu-HU" sz="2800" dirty="0">
                <a:solidFill>
                  <a:schemeClr val="tx1"/>
                </a:solidFill>
              </a:rPr>
              <a:t>– 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nátrium-nitrittel kezelt </a:t>
            </a:r>
            <a:r>
              <a:rPr lang="hu-HU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(!!!)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feldolgozott húsok (főleg vörös húsok) fogyasztásával – a szájban a </a:t>
            </a:r>
            <a:r>
              <a:rPr lang="hu-HU" sz="2800" dirty="0" err="1">
                <a:solidFill>
                  <a:schemeClr val="tx1"/>
                </a:solidFill>
              </a:rPr>
              <a:t>hem</a:t>
            </a:r>
            <a:r>
              <a:rPr lang="hu-HU" sz="2800" dirty="0">
                <a:solidFill>
                  <a:schemeClr val="tx1"/>
                </a:solidFill>
              </a:rPr>
              <a:t> katalízisével a nitrátot nitrit oxiddá alakítja. A gyomorban más aminosavakkal együtt létrehozza a </a:t>
            </a:r>
            <a:r>
              <a:rPr lang="hu-HU" sz="2800" dirty="0" err="1">
                <a:solidFill>
                  <a:schemeClr val="tx1"/>
                </a:solidFill>
              </a:rPr>
              <a:t>nitrozo</a:t>
            </a:r>
            <a:r>
              <a:rPr lang="hu-HU" sz="2800" dirty="0">
                <a:solidFill>
                  <a:schemeClr val="tx1"/>
                </a:solidFill>
              </a:rPr>
              <a:t> vegyületeket. A vastagbélben ezek </a:t>
            </a:r>
            <a:r>
              <a:rPr lang="hu-HU" sz="2800" dirty="0" err="1">
                <a:solidFill>
                  <a:schemeClr val="tx1"/>
                </a:solidFill>
              </a:rPr>
              <a:t>onkogenezishez</a:t>
            </a:r>
            <a:r>
              <a:rPr lang="hu-HU" sz="2800" dirty="0">
                <a:solidFill>
                  <a:schemeClr val="tx1"/>
                </a:solidFill>
              </a:rPr>
              <a:t> vezethetnek.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272F4EE-69B1-95C4-9B56-5DBB332F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F1CAC-438F-EFCB-41C6-9BCA0E26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767" y="4406900"/>
            <a:ext cx="8540466" cy="736600"/>
          </a:xfrm>
        </p:spPr>
        <p:txBody>
          <a:bodyPr>
            <a:noAutofit/>
          </a:bodyPr>
          <a:lstStyle/>
          <a:p>
            <a:r>
              <a:rPr lang="hu-HU" sz="4400" dirty="0"/>
              <a:t>Mi a jó és mi a nem jó a bélflórában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7D8A27D-FAE2-08AE-5BF2-8ECD7496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18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140" y="1600200"/>
            <a:ext cx="16276320" cy="6537960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 étel meghatározza, milyen lesz a bélflórád: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Ami lejut a vastagbeledbe, az táplálni fogja a beledben élő fajokat. Pl.: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Kén tartalmú aminosavak – kéngáz többlet</a:t>
            </a:r>
          </a:p>
          <a:p>
            <a:pPr>
              <a:lnSpc>
                <a:spcPct val="150000"/>
              </a:lnSpc>
            </a:pP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Triptofán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aminosav – neurológiai tünetek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Rostok – rövid láncú zsírsavak – hangyasav, ecetsav,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vajsav</a:t>
            </a:r>
          </a:p>
          <a:p>
            <a:pPr marL="114300" indent="0">
              <a:lnSpc>
                <a:spcPct val="150000"/>
              </a:lnSpc>
              <a:buNone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lnSpc>
                <a:spcPct val="150000"/>
              </a:lnSpc>
              <a:buNone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bélflórád meghatározza, mit kíván a szervezeted:</a:t>
            </a: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Erysipelatoclostridium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ramosum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és [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Ruminococcus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gnavus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Mediterraneibacter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gnavus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) együtt „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junk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” evésre késztet,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hízékonyságot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okoz</a:t>
            </a:r>
          </a:p>
          <a:p>
            <a:pPr>
              <a:lnSpc>
                <a:spcPct val="150000"/>
              </a:lnSpc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Eubacterium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rectale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Agathobacter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rectalis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) magas aránya – túlevésre kényszeríti az embert</a:t>
            </a:r>
          </a:p>
          <a:p>
            <a:pPr marL="114300" indent="0">
              <a:lnSpc>
                <a:spcPct val="150000"/>
              </a:lnSpc>
              <a:buNone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58C44CB-145D-7585-ED4E-B552613C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6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140" y="1600200"/>
            <a:ext cx="16276320" cy="6537960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 emésztőrendszered állapota meghatározza, milyen lesz a bélflórád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az emésztetlen tápanyag táplálja a baktériumokat. A tápanyag többlet felboríthatja a bélflóra státuszát. </a:t>
            </a:r>
          </a:p>
          <a:p>
            <a:pPr marL="114300" indent="0" algn="ctr">
              <a:lnSpc>
                <a:spcPct val="150000"/>
              </a:lnSpc>
              <a:buNone/>
            </a:pPr>
            <a:endParaRPr lang="hu-H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idegrendszer terhelése – paraszimpatikus tónus hiánya lép fel – regenerációs folyamatok hiány – emésztési problémák – emésztetlen étel a vastagbélben – emésztetlen ételen elszaporodó fajok burjánoznak el a bélflórában – stressztengelyre hat a bélflóra </a:t>
            </a:r>
            <a:r>
              <a:rPr lang="hu-H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diszbiózisa</a:t>
            </a: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az idegrendszer terhelés alá kerül - paraszimpatikus tónus hiánya lép fel ….</a:t>
            </a:r>
          </a:p>
        </p:txBody>
      </p:sp>
    </p:spTree>
    <p:extLst>
      <p:ext uri="{BB962C8B-B14F-4D97-AF65-F5344CB8AC3E}">
        <p14:creationId xmlns:p14="http://schemas.microsoft.com/office/powerpoint/2010/main" val="2836198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EA739-AFAC-7DBE-5957-EC0A006B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0EC2FD-AB0E-75B0-D091-3C3536CA8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707775"/>
            <a:ext cx="1313647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/>
              <a:t>Ételek, amelyekről azt mondják, hogy gyulladást és daganatot képesek indítani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8F64608-ED0E-178D-6EF3-4CAFE3B14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140" y="2502568"/>
            <a:ext cx="16276320" cy="5635592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 emésztőrendszered állapota meghatározza, milyen lesz a bélflórád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az emésztetlen tápanyag táplálja a baktériumokat. A tápanyag többlet felboríthatja a bélflóra státuszát. </a:t>
            </a:r>
          </a:p>
          <a:p>
            <a:pPr marL="114300" indent="0" algn="ctr">
              <a:lnSpc>
                <a:spcPct val="150000"/>
              </a:lnSpc>
              <a:buNone/>
            </a:pPr>
            <a:endParaRPr lang="hu-HU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lnSpc>
                <a:spcPct val="150000"/>
              </a:lnSpc>
              <a:buNone/>
            </a:pP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idegrendszer terhelése – paraszimpatikus tónus hiánya lép fel – regenerációs folyamatok hiány – emésztési problémák – emésztetlen étel a vastagbélben – emésztetlen ételen elszaporodó fajok burjánoznak el a bélflórában – stressztengelyre hat a bélflóra </a:t>
            </a:r>
            <a:r>
              <a:rPr lang="hu-HU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diszbiózisa</a:t>
            </a: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az idegrendszer terhelés alá kerül - paraszimpatikus tónus hiánya lép fel ….</a:t>
            </a:r>
          </a:p>
        </p:txBody>
      </p:sp>
    </p:spTree>
    <p:extLst>
      <p:ext uri="{BB962C8B-B14F-4D97-AF65-F5344CB8AC3E}">
        <p14:creationId xmlns:p14="http://schemas.microsoft.com/office/powerpoint/2010/main" val="38446435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140" y="1600200"/>
            <a:ext cx="16276320" cy="6537960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 étel fogyasztásának formája meghatározza, milyen lesz a bélflórád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: nyersen vagy főve (pl. rostok), hidegen vagy melegen (rezisztens keményítő), celluláris vagy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acelluláris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formában</a:t>
            </a:r>
          </a:p>
          <a:p>
            <a:pPr>
              <a:lnSpc>
                <a:spcPct val="150000"/>
              </a:lnSpc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21;g2f82e7cf5c0_0_9">
            <a:extLst>
              <a:ext uri="{FF2B5EF4-FFF2-40B4-BE49-F238E27FC236}">
                <a16:creationId xmlns:a16="http://schemas.microsoft.com/office/drawing/2014/main" id="{0D31C3B0-1691-0056-1FE0-7D95E3E42281}"/>
              </a:ext>
            </a:extLst>
          </p:cNvPr>
          <p:cNvSpPr txBox="1">
            <a:spLocks/>
          </p:cNvSpPr>
          <p:nvPr/>
        </p:nvSpPr>
        <p:spPr>
          <a:xfrm>
            <a:off x="1120140" y="3143852"/>
            <a:ext cx="9966960" cy="6242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640"/>
              </a:spcBef>
              <a:buFont typeface="Arial"/>
              <a:buNone/>
            </a:pP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Hűtött keményítő </a:t>
            </a: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táplálja a vajsav termelő fajokat</a:t>
            </a:r>
          </a:p>
          <a:p>
            <a:pPr indent="-457200">
              <a:spcBef>
                <a:spcPts val="640"/>
              </a:spcBef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Jótékony hatások 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az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enterociták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fő tápanyag forrása, és kémhatásával segíti a patogének irtását, csökkenti a gyulladást. A daganatos sejtek burjánzását gátolja</a:t>
            </a:r>
          </a:p>
          <a:p>
            <a:pPr indent="-457200">
              <a:spcBef>
                <a:spcPts val="640"/>
              </a:spcBef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Paradox állapot 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gátolhatja nagy mennyiségben, hogy őssejtekből rendes bélfal sejtek képződjenek</a:t>
            </a:r>
          </a:p>
          <a:p>
            <a:pPr indent="-457200">
              <a:spcBef>
                <a:spcPts val="640"/>
              </a:spcBef>
            </a:pPr>
            <a:r>
              <a:rPr lang="hu-HU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Hízékonyság</a:t>
            </a: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többlet tápanyagot szolgáltat a vajsav</a:t>
            </a:r>
          </a:p>
          <a:p>
            <a:pPr marL="0" indent="0">
              <a:spcBef>
                <a:spcPts val="640"/>
              </a:spcBef>
              <a:buNone/>
            </a:pP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40"/>
              </a:spcBef>
              <a:buNone/>
            </a:pPr>
            <a:r>
              <a:rPr lang="hu-HU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Acelluláris</a:t>
            </a: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forma</a:t>
            </a:r>
          </a:p>
          <a:p>
            <a:pPr indent="-457200">
              <a:spcBef>
                <a:spcPts val="640"/>
              </a:spcBef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Képes megetetni olyan nyálkaevő fajt, ami ha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túlszaprodik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nagy intenzitással fogja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metabolizálni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bélfalat védő nyálkát –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Segatella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copri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D0DCEE7-AA5A-AED2-B9EA-63F132DA3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567" y="2469315"/>
            <a:ext cx="2683011" cy="603460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C195505-0876-6A37-BFC1-D9DC30E41067}"/>
              </a:ext>
            </a:extLst>
          </p:cNvPr>
          <p:cNvSpPr txBox="1"/>
          <p:nvPr/>
        </p:nvSpPr>
        <p:spPr>
          <a:xfrm>
            <a:off x="11795578" y="8849815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Kaiko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., 2016, </a:t>
            </a:r>
            <a:r>
              <a:rPr lang="hu-HU" dirty="0" err="1"/>
              <a:t>Cell</a:t>
            </a:r>
            <a:r>
              <a:rPr lang="hu-HU" dirty="0"/>
              <a:t> 165, 1708–1720 </a:t>
            </a:r>
            <a:r>
              <a:rPr lang="hu-HU" dirty="0" err="1"/>
              <a:t>June</a:t>
            </a:r>
            <a:r>
              <a:rPr lang="hu-HU" dirty="0"/>
              <a:t> 16, 2016 ª 2016 </a:t>
            </a:r>
            <a:r>
              <a:rPr lang="hu-HU" dirty="0" err="1"/>
              <a:t>Elsevier</a:t>
            </a:r>
            <a:r>
              <a:rPr lang="hu-HU" dirty="0"/>
              <a:t> Inc. http://dx.doi.org/10.1016/j.cell.2016.05.018 </a:t>
            </a:r>
          </a:p>
        </p:txBody>
      </p:sp>
    </p:spTree>
    <p:extLst>
      <p:ext uri="{BB962C8B-B14F-4D97-AF65-F5344CB8AC3E}">
        <p14:creationId xmlns:p14="http://schemas.microsoft.com/office/powerpoint/2010/main" val="1598883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140" y="1600200"/>
            <a:ext cx="16276320" cy="6537960"/>
          </a:xfrm>
        </p:spPr>
        <p:txBody>
          <a:bodyPr>
            <a:no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Néha a legjobb ételek ártanak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Gránátalma, fekete málna, bogyós gyümölcsök egységesen – pl. nyálkaevő fajokat táplálhatnak. 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Gomba, zab, élesztő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glükán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tartalma túlszaporíthat egyes hasznos fajokat. 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Néha a tejsav sok, így a mindenkinek felkínált fermentált étel ezekben az esetekben árthat is.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Leveles zöldségek – egyes rostbontókat túlszaporítanak, túl sok keletkezik az anyacsere termékekből.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A szerotonin alapanyaga, a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triptofán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egyes esetekben neurotikus tüneteket képes provokálni.</a:t>
            </a:r>
          </a:p>
          <a:p>
            <a:pPr lvl="1">
              <a:lnSpc>
                <a:spcPct val="150000"/>
              </a:lnSpc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Kén tartalmú fehérjék kéngáz termelést, ezzel pedig gyulladást képesek provokálni. </a:t>
            </a:r>
          </a:p>
        </p:txBody>
      </p:sp>
    </p:spTree>
    <p:extLst>
      <p:ext uri="{BB962C8B-B14F-4D97-AF65-F5344CB8AC3E}">
        <p14:creationId xmlns:p14="http://schemas.microsoft.com/office/powerpoint/2010/main" val="146116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Gyermekrajz, rajz látható&#10;&#10;Automatikusan generált leírás">
            <a:extLst>
              <a:ext uri="{FF2B5EF4-FFF2-40B4-BE49-F238E27FC236}">
                <a16:creationId xmlns:a16="http://schemas.microsoft.com/office/drawing/2014/main" id="{4698A1C7-BA2F-6EC0-55CC-CAA98A44D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44298" y="-924511"/>
            <a:ext cx="9519190" cy="1136821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5207A75-94A6-2A7F-87AB-5D363A8A1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sp>
        <p:nvSpPr>
          <p:cNvPr id="7" name="Google Shape;91;g2f82e7cf5c0_0_63">
            <a:extLst>
              <a:ext uri="{FF2B5EF4-FFF2-40B4-BE49-F238E27FC236}">
                <a16:creationId xmlns:a16="http://schemas.microsoft.com/office/drawing/2014/main" id="{F8BD74CA-3908-00B2-B4BA-D16C2EF0B56F}"/>
              </a:ext>
            </a:extLst>
          </p:cNvPr>
          <p:cNvSpPr txBox="1">
            <a:spLocks/>
          </p:cNvSpPr>
          <p:nvPr/>
        </p:nvSpPr>
        <p:spPr>
          <a:xfrm>
            <a:off x="417925" y="397710"/>
            <a:ext cx="6501859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Immuntolerancia – immunvédekezés</a:t>
            </a:r>
          </a:p>
        </p:txBody>
      </p:sp>
      <p:sp>
        <p:nvSpPr>
          <p:cNvPr id="8" name="Google Shape;91;g2f82e7cf5c0_0_63">
            <a:extLst>
              <a:ext uri="{FF2B5EF4-FFF2-40B4-BE49-F238E27FC236}">
                <a16:creationId xmlns:a16="http://schemas.microsoft.com/office/drawing/2014/main" id="{0C74996A-5310-40A3-94C9-EC25DC7F8A89}"/>
              </a:ext>
            </a:extLst>
          </p:cNvPr>
          <p:cNvSpPr txBox="1">
            <a:spLocks/>
          </p:cNvSpPr>
          <p:nvPr/>
        </p:nvSpPr>
        <p:spPr>
          <a:xfrm>
            <a:off x="594360" y="1867710"/>
            <a:ext cx="6116457" cy="765148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GALT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gut-associated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lymphoid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immunsejtek 80%-a itt él</a:t>
            </a:r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Lamina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propria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kötőszövet – a GALT „lakóhelye?”</a:t>
            </a:r>
          </a:p>
          <a:p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Immuntolerancia – immunvédekezés</a:t>
            </a:r>
          </a:p>
          <a:p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Treg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Th17</a:t>
            </a:r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T sejt átalakulás (foxp3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expresszió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retinol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és SCFA függő folyamat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Thymus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eredetű, elkötelezett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Treg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sejt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Th17  - patogén asszociált folyamat</a:t>
            </a:r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7C12C84-798B-EA9F-EF51-E53F49977E69}"/>
              </a:ext>
            </a:extLst>
          </p:cNvPr>
          <p:cNvSpPr txBox="1"/>
          <p:nvPr/>
        </p:nvSpPr>
        <p:spPr>
          <a:xfrm>
            <a:off x="3257550" y="9075837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1" dirty="0"/>
              <a:t>(</a:t>
            </a:r>
            <a:r>
              <a:rPr lang="hu-HU" sz="1400" i="1" dirty="0" err="1"/>
              <a:t>Tulassay</a:t>
            </a:r>
            <a:r>
              <a:rPr lang="hu-HU" sz="1400" i="1" dirty="0"/>
              <a:t> Zsolt, </a:t>
            </a:r>
            <a:r>
              <a:rPr lang="hu-HU" sz="1400" i="1" dirty="0" err="1"/>
              <a:t>Gasztroenterológia</a:t>
            </a:r>
            <a:r>
              <a:rPr lang="hu-HU" sz="1400" i="1" dirty="0"/>
              <a:t>, 2023)</a:t>
            </a:r>
          </a:p>
        </p:txBody>
      </p:sp>
    </p:spTree>
    <p:extLst>
      <p:ext uri="{BB962C8B-B14F-4D97-AF65-F5344CB8AC3E}">
        <p14:creationId xmlns:p14="http://schemas.microsoft.com/office/powerpoint/2010/main" val="2243878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177290"/>
            <a:ext cx="17155026" cy="7932420"/>
          </a:xfrm>
        </p:spPr>
        <p:txBody>
          <a:bodyPr>
            <a:noAutofit/>
          </a:bodyPr>
          <a:lstStyle/>
          <a:p>
            <a:pPr marL="114300" indent="0" algn="just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bélflóra egészséges státuszának fenntartása kizárólag változatos étkezéssel tartható fenn. Nagyon fontos, hogy a fő tápanyag típusok jelen legyenek: 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fehérje - akár állati akár növényi forrásból,</a:t>
            </a: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szénhidrát - azon belül rostok és keményítő is,</a:t>
            </a: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zsírok  - azon belül rövid és hosszú láncú zsírsavak, telített és telítetlen zsírsavak,</a:t>
            </a: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minél színesebb zöldségek és gyümölcsök - nyers, párolt és fermentált formában is.</a:t>
            </a:r>
          </a:p>
          <a:p>
            <a:pPr marL="114300" indent="0" algn="just"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 te bármelyik tápanyag forrást erősen preferálod, akkor tudnod kell, hogy ellensúlyozd hosszú távon azt a bélflóra egészsége szempontjából.</a:t>
            </a:r>
          </a:p>
          <a:p>
            <a:pPr marL="114300" indent="0" algn="just"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Pl. B12 hiányban (ami nem jól összeállított vegetáriánus vagy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vegán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éltmódnál előfordulhat) az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inkább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szukcinátot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fog termelni, ami nagy mennyiségben gyulladáskeltő.  B12 jelenlétében pedig inkább (normál mennyiségű jelenlétnél) májvédő hatású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propionátot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14300" indent="0" algn="just"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Ketogén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diétában a akár a </a:t>
            </a:r>
            <a:r>
              <a:rPr lang="hu-HU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Phocaeicolák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vagy a szulfát redukálók emelkedhetnek meg, és gyulladást provokálnak.</a:t>
            </a:r>
          </a:p>
        </p:txBody>
      </p:sp>
    </p:spTree>
    <p:extLst>
      <p:ext uri="{BB962C8B-B14F-4D97-AF65-F5344CB8AC3E}">
        <p14:creationId xmlns:p14="http://schemas.microsoft.com/office/powerpoint/2010/main" val="257835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0B1111-3B4B-02BB-94B4-8D9F44CAA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339725"/>
            <a:ext cx="10058400" cy="1470025"/>
          </a:xfrm>
        </p:spPr>
        <p:txBody>
          <a:bodyPr/>
          <a:lstStyle/>
          <a:p>
            <a:pPr algn="l"/>
            <a:r>
              <a:rPr lang="hu-HU" b="1" dirty="0" err="1"/>
              <a:t>Mikrobiom</a:t>
            </a:r>
            <a:r>
              <a:rPr lang="hu-HU" b="1" dirty="0"/>
              <a:t>-bél-agy </a:t>
            </a:r>
            <a:r>
              <a:rPr lang="hu-HU" b="1" dirty="0" err="1"/>
              <a:t>teggely</a:t>
            </a:r>
            <a:endParaRPr lang="hu-HU" b="1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E06E010-6FF5-EE59-BAF7-33C5D07EB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50" y="1714500"/>
            <a:ext cx="16497300" cy="7223760"/>
          </a:xfrm>
        </p:spPr>
        <p:txBody>
          <a:bodyPr>
            <a:noAutofit/>
          </a:bodyPr>
          <a:lstStyle/>
          <a:p>
            <a:pPr marL="0" indent="0" algn="l">
              <a:spcBef>
                <a:spcPts val="18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nemzetségbe 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tartozó egyes baktériumfajok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képesek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metabolizálni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triptofánt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és megzavarni annak lebontási útvonalát is, ezzel neurológiai tüneteket provokálnak.</a:t>
            </a:r>
          </a:p>
          <a:p>
            <a:pPr marL="0" indent="0" algn="l">
              <a:spcBef>
                <a:spcPts val="1800"/>
              </a:spcBef>
              <a:spcAft>
                <a:spcPts val="600"/>
              </a:spcAft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 egészséges emberekhez képest a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depressziós emberek bélflórájában egyes baktérium nemzetségek aránya csökkent 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Dialister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Fusicatenibacter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stb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 csoportok aránya viszont megnövekedett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(Candida,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Veillonella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stb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18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Egyes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mirobiom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vizsgálatok során az egészséges magyar lakosság 57,31%-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ában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azonosították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Evtepia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gabavorous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nevű baktériumot. Ez a faj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képes GABA-t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metabolizálni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így erősítheti a szorongásos tüneteket.</a:t>
            </a:r>
          </a:p>
          <a:p>
            <a:pPr marL="0" indent="0" algn="l" rtl="0">
              <a:spcBef>
                <a:spcPts val="18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Veillonellaceaek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emelkedett szerepét a skizofréniában is megerősítette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 rtl="0">
              <a:spcBef>
                <a:spcPts val="18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Dr. Derek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MacFabe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kutatásai során az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autizmusban szenvedő gyermekeknél megnövekedett széklet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szintet talált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Egyre több a bizonyíték arra, hogy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mennyiség összefüggésbe hozható az ASD-vel.</a:t>
            </a:r>
          </a:p>
          <a:p>
            <a:pPr marL="0" indent="0" algn="l" rtl="0">
              <a:spcBef>
                <a:spcPts val="600"/>
              </a:spcBef>
              <a:spcAft>
                <a:spcPts val="600"/>
              </a:spcAft>
            </a:pP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spcBef>
                <a:spcPts val="600"/>
              </a:spcBef>
              <a:spcAft>
                <a:spcPts val="600"/>
              </a:spcAft>
            </a:pPr>
            <a:r>
              <a:rPr 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https://psybiom.hu/cikkek/mikrobiom_bel_agy_tengely/</a:t>
            </a:r>
          </a:p>
        </p:txBody>
      </p:sp>
    </p:spTree>
    <p:extLst>
      <p:ext uri="{BB962C8B-B14F-4D97-AF65-F5344CB8AC3E}">
        <p14:creationId xmlns:p14="http://schemas.microsoft.com/office/powerpoint/2010/main" val="2402155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Kell-e mindenkinek </a:t>
            </a:r>
            <a:r>
              <a:rPr lang="hu-HU" b="1" dirty="0" err="1"/>
              <a:t>probiotikum</a:t>
            </a:r>
            <a:endParaRPr lang="hu-HU" b="1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417638"/>
            <a:ext cx="16535400" cy="1918335"/>
          </a:xfrm>
        </p:spPr>
        <p:txBody>
          <a:bodyPr>
            <a:noAutofit/>
          </a:bodyPr>
          <a:lstStyle/>
          <a:p>
            <a:pPr marL="11430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Amit általában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probiotikumként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hívunk, azok a készítmények tejsav termelő fajokat tartalmaznak.</a:t>
            </a:r>
          </a:p>
          <a:p>
            <a:pPr marL="11430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Egyes esetekben éppen a sok tejsav a gond.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58D434B-DC53-1A0D-4606-6C9CEE65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518535"/>
            <a:ext cx="5787390" cy="5554564"/>
          </a:xfrm>
          <a:prstGeom prst="rect">
            <a:avLst/>
          </a:prstGeom>
        </p:spPr>
      </p:pic>
      <p:sp>
        <p:nvSpPr>
          <p:cNvPr id="6" name="Szöveg helye 2">
            <a:extLst>
              <a:ext uri="{FF2B5EF4-FFF2-40B4-BE49-F238E27FC236}">
                <a16:creationId xmlns:a16="http://schemas.microsoft.com/office/drawing/2014/main" id="{0BE9A87E-26EB-6863-3A00-43126EE9D884}"/>
              </a:ext>
            </a:extLst>
          </p:cNvPr>
          <p:cNvSpPr txBox="1">
            <a:spLocks/>
          </p:cNvSpPr>
          <p:nvPr/>
        </p:nvSpPr>
        <p:spPr>
          <a:xfrm>
            <a:off x="7863839" y="2376805"/>
            <a:ext cx="9700261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spcBef>
                <a:spcPts val="1800"/>
              </a:spcBef>
              <a:spcAft>
                <a:spcPts val="1200"/>
              </a:spcAft>
              <a:buFont typeface="Arial"/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kevés a sok tejsav is kilendítheti a vastagbél környezetét az optimális állapotból.  </a:t>
            </a:r>
          </a:p>
          <a:p>
            <a:pPr marL="114300" indent="0" algn="just">
              <a:spcBef>
                <a:spcPts val="1800"/>
              </a:spcBef>
              <a:spcAft>
                <a:spcPts val="1200"/>
              </a:spcAft>
              <a:buFont typeface="Arial"/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Ha bizonytalanok vagyunk, válasszunk természetes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probiotikumot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: fermentált zöldségek, de akár azoknak a leve is jó. Erősen hisztamin érzékeny emberek esetében akár a pasztőrözött savanyúkáposzta leve is hasznos lehet.</a:t>
            </a:r>
          </a:p>
          <a:p>
            <a:pPr marL="114300" indent="0" algn="just">
              <a:spcBef>
                <a:spcPts val="1800"/>
              </a:spcBef>
              <a:spcAft>
                <a:spcPts val="1200"/>
              </a:spcAft>
              <a:buFont typeface="Arial"/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Ha ezt kevésnek érezzük, válasszunk levés összetevős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probiotikumot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amiben csak 1 vagy 2 törzs van jelen.</a:t>
            </a:r>
          </a:p>
          <a:p>
            <a:pPr marL="114300" indent="0" algn="just">
              <a:spcBef>
                <a:spcPts val="1800"/>
              </a:spcBef>
              <a:spcAft>
                <a:spcPts val="1200"/>
              </a:spcAft>
              <a:buFont typeface="Arial"/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Lactobacillusok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általában biztonságosabbak bizonytalan esetben</a:t>
            </a:r>
          </a:p>
        </p:txBody>
      </p:sp>
      <p:sp>
        <p:nvSpPr>
          <p:cNvPr id="4" name="Google Shape;139;g2f82e7cf5c0_0_43">
            <a:extLst>
              <a:ext uri="{FF2B5EF4-FFF2-40B4-BE49-F238E27FC236}">
                <a16:creationId xmlns:a16="http://schemas.microsoft.com/office/drawing/2014/main" id="{4B60CF81-0FD7-E99A-001C-34C6231E7EDD}"/>
              </a:ext>
            </a:extLst>
          </p:cNvPr>
          <p:cNvSpPr txBox="1">
            <a:spLocks/>
          </p:cNvSpPr>
          <p:nvPr/>
        </p:nvSpPr>
        <p:spPr>
          <a:xfrm>
            <a:off x="1188198" y="900629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</p:spTree>
    <p:extLst>
      <p:ext uri="{BB962C8B-B14F-4D97-AF65-F5344CB8AC3E}">
        <p14:creationId xmlns:p14="http://schemas.microsoft.com/office/powerpoint/2010/main" val="3748987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Kell-e mindenkinek </a:t>
            </a:r>
            <a:r>
              <a:rPr lang="hu-HU" b="1" dirty="0" err="1"/>
              <a:t>probiotikum</a:t>
            </a:r>
            <a:endParaRPr lang="hu-HU" b="1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600200"/>
            <a:ext cx="16535400" cy="1918335"/>
          </a:xfrm>
        </p:spPr>
        <p:txBody>
          <a:bodyPr>
            <a:noAutofit/>
          </a:bodyPr>
          <a:lstStyle/>
          <a:p>
            <a:pPr marL="11430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Amit általában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probiotikumként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hívunk, azok a készítmények tejsav termelő fajokat tartalmaznak.</a:t>
            </a:r>
          </a:p>
          <a:p>
            <a:pPr marL="11430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Egyes esetekben csak a egyes tejsav termelő fajok okoznak csak gondost, mások éppen segítenie tudnak a problémán. </a:t>
            </a:r>
          </a:p>
          <a:p>
            <a:pPr marL="11430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Ilyenkor nem az a kérdés, hogy kell-e </a:t>
            </a:r>
            <a:r>
              <a:rPr lang="hu-HU" sz="2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probiotikum</a:t>
            </a:r>
            <a:r>
              <a:rPr lang="hu-HU" sz="2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hanem hog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y milyen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probiotikum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kell.</a:t>
            </a:r>
            <a:endParaRPr lang="hu-HU" sz="2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68D5FBB-2EE8-9842-44D6-25792139C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6221732"/>
            <a:ext cx="10575897" cy="2020997"/>
          </a:xfrm>
          <a:prstGeom prst="rect">
            <a:avLst/>
          </a:prstGeom>
        </p:spPr>
      </p:pic>
      <p:sp>
        <p:nvSpPr>
          <p:cNvPr id="4" name="Google Shape;139;g2f82e7cf5c0_0_43">
            <a:extLst>
              <a:ext uri="{FF2B5EF4-FFF2-40B4-BE49-F238E27FC236}">
                <a16:creationId xmlns:a16="http://schemas.microsoft.com/office/drawing/2014/main" id="{11E1385C-9FBD-EBA3-6C7D-7D71762E2010}"/>
              </a:ext>
            </a:extLst>
          </p:cNvPr>
          <p:cNvSpPr txBox="1">
            <a:spLocks/>
          </p:cNvSpPr>
          <p:nvPr/>
        </p:nvSpPr>
        <p:spPr>
          <a:xfrm>
            <a:off x="1188198" y="900629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</p:spTree>
    <p:extLst>
      <p:ext uri="{BB962C8B-B14F-4D97-AF65-F5344CB8AC3E}">
        <p14:creationId xmlns:p14="http://schemas.microsoft.com/office/powerpoint/2010/main" val="660022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82e7cf5c0_0_100"/>
          <p:cNvSpPr txBox="1">
            <a:spLocks noGrp="1"/>
          </p:cNvSpPr>
          <p:nvPr>
            <p:ph type="ctrTitle"/>
          </p:nvPr>
        </p:nvSpPr>
        <p:spPr>
          <a:xfrm>
            <a:off x="965200" y="374663"/>
            <a:ext cx="1210818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1 kg saláta mindenkinek? A növényi rostok jók vagy rosszak?</a:t>
            </a:r>
            <a:endParaRPr b="1" dirty="0"/>
          </a:p>
        </p:txBody>
      </p:sp>
      <p:sp>
        <p:nvSpPr>
          <p:cNvPr id="205" name="Google Shape;205;g2f82e7cf5c0_0_100"/>
          <p:cNvSpPr txBox="1">
            <a:spLocks noGrp="1"/>
          </p:cNvSpPr>
          <p:nvPr>
            <p:ph type="subTitle" idx="1"/>
          </p:nvPr>
        </p:nvSpPr>
        <p:spPr>
          <a:xfrm>
            <a:off x="965200" y="2338388"/>
            <a:ext cx="16357600" cy="28051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tx1"/>
                </a:solidFill>
              </a:rPr>
              <a:t>Rostok nélkül nem létezik egészséges bélflóra. Mindenből, így a rostokból is megárthat a többlet bevitel – főleg, ha ezeket nem ételből, hanem kiegészítőkből visszük be.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tx1"/>
                </a:solidFill>
              </a:rPr>
              <a:t>Ha ez emberi vastagbél hosszát hozzámérjük egy növényevő vastagbelével, akkor könnyen megtalálhatjuk a választ</a:t>
            </a:r>
            <a:r>
              <a:rPr lang="hu-HU" sz="2800" b="1" dirty="0">
                <a:solidFill>
                  <a:schemeClr val="tx1"/>
                </a:solidFill>
              </a:rPr>
              <a:t>. Emberi vastagbél hossza </a:t>
            </a:r>
            <a:r>
              <a:rPr lang="hu-HU" sz="2800" b="1" dirty="0" err="1">
                <a:solidFill>
                  <a:schemeClr val="tx1"/>
                </a:solidFill>
              </a:rPr>
              <a:t>kb</a:t>
            </a:r>
            <a:r>
              <a:rPr lang="hu-HU" sz="2800" b="1" dirty="0">
                <a:solidFill>
                  <a:schemeClr val="tx1"/>
                </a:solidFill>
              </a:rPr>
              <a:t> 150–160 cm</a:t>
            </a:r>
            <a:r>
              <a:rPr lang="hu-HU" sz="2800" dirty="0">
                <a:solidFill>
                  <a:schemeClr val="tx1"/>
                </a:solidFill>
              </a:rPr>
              <a:t>, egy növényevő </a:t>
            </a:r>
            <a:r>
              <a:rPr lang="hu-HU" sz="2800" b="1" dirty="0">
                <a:solidFill>
                  <a:schemeClr val="tx1"/>
                </a:solidFill>
              </a:rPr>
              <a:t>gorilláé </a:t>
            </a:r>
            <a:r>
              <a:rPr lang="hu-HU" sz="2800" dirty="0">
                <a:solidFill>
                  <a:schemeClr val="tx1"/>
                </a:solidFill>
              </a:rPr>
              <a:t>pedig akár a </a:t>
            </a:r>
            <a:r>
              <a:rPr lang="hu-HU" sz="2800" b="1" dirty="0">
                <a:solidFill>
                  <a:schemeClr val="tx1"/>
                </a:solidFill>
              </a:rPr>
              <a:t>200 </a:t>
            </a:r>
            <a:r>
              <a:rPr lang="hu-HU" sz="2800" b="1" dirty="0" err="1">
                <a:solidFill>
                  <a:schemeClr val="tx1"/>
                </a:solidFill>
              </a:rPr>
              <a:t>cmt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is elérheti, az </a:t>
            </a:r>
            <a:r>
              <a:rPr lang="hu-HU" sz="2800" b="1" dirty="0">
                <a:solidFill>
                  <a:schemeClr val="tx1"/>
                </a:solidFill>
              </a:rPr>
              <a:t>elefánté</a:t>
            </a:r>
            <a:r>
              <a:rPr lang="hu-HU" sz="2800" dirty="0">
                <a:solidFill>
                  <a:schemeClr val="tx1"/>
                </a:solidFill>
              </a:rPr>
              <a:t> a végbéllel együtt akár </a:t>
            </a:r>
            <a:r>
              <a:rPr lang="hu-HU" sz="2800" b="1" dirty="0">
                <a:solidFill>
                  <a:schemeClr val="tx1"/>
                </a:solidFill>
              </a:rPr>
              <a:t>11-13 méter </a:t>
            </a:r>
            <a:r>
              <a:rPr lang="hu-HU" sz="2800" dirty="0">
                <a:solidFill>
                  <a:schemeClr val="tx1"/>
                </a:solidFill>
              </a:rPr>
              <a:t>is lehet.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16B398-B98C-DA14-A5FE-5112AA826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484" y="5143500"/>
            <a:ext cx="14293516" cy="153144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A39D411-D546-221F-7F89-A44B6ABA2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484" y="7041427"/>
            <a:ext cx="14570710" cy="1590358"/>
          </a:xfrm>
          <a:prstGeom prst="rect">
            <a:avLst/>
          </a:prstGeom>
        </p:spPr>
      </p:pic>
      <p:sp>
        <p:nvSpPr>
          <p:cNvPr id="8" name="Google Shape;139;g2f82e7cf5c0_0_43">
            <a:extLst>
              <a:ext uri="{FF2B5EF4-FFF2-40B4-BE49-F238E27FC236}">
                <a16:creationId xmlns:a16="http://schemas.microsoft.com/office/drawing/2014/main" id="{6D3DE5C6-DE01-5D58-461E-81FB6973A1C4}"/>
              </a:ext>
            </a:extLst>
          </p:cNvPr>
          <p:cNvSpPr txBox="1">
            <a:spLocks/>
          </p:cNvSpPr>
          <p:nvPr/>
        </p:nvSpPr>
        <p:spPr>
          <a:xfrm>
            <a:off x="1188198" y="900629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</p:spTree>
    <p:extLst>
      <p:ext uri="{BB962C8B-B14F-4D97-AF65-F5344CB8AC3E}">
        <p14:creationId xmlns:p14="http://schemas.microsoft.com/office/powerpoint/2010/main" val="3023141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F1CAC-438F-EFCB-41C6-9BCA0E26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296" y="4406900"/>
            <a:ext cx="4271407" cy="736600"/>
          </a:xfrm>
        </p:spPr>
        <p:txBody>
          <a:bodyPr>
            <a:noAutofit/>
          </a:bodyPr>
          <a:lstStyle/>
          <a:p>
            <a:r>
              <a:rPr lang="hu-HU" sz="4400" dirty="0"/>
              <a:t>Esetbemutatások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5BED05F-D6E3-9E8F-8AFF-F93A89CDD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864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f82e7cf5c0_0_70"/>
          <p:cNvSpPr txBox="1">
            <a:spLocks noGrp="1"/>
          </p:cNvSpPr>
          <p:nvPr>
            <p:ph type="ctrTitle"/>
          </p:nvPr>
        </p:nvSpPr>
        <p:spPr>
          <a:xfrm>
            <a:off x="685800" y="389150"/>
            <a:ext cx="1328166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Egyes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baktériumok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szerepe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a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megbetegedésekben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 </a:t>
            </a:r>
            <a:r>
              <a:rPr lang="hu-HU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Enterális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atogén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fajok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virulencia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faktoraik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Google Shape;157;g2f82e7cf5c0_0_70"/>
          <p:cNvSpPr txBox="1">
            <a:spLocks noGrp="1"/>
          </p:cNvSpPr>
          <p:nvPr>
            <p:ph type="subTitle" idx="1"/>
          </p:nvPr>
        </p:nvSpPr>
        <p:spPr>
          <a:xfrm>
            <a:off x="621500" y="2171700"/>
            <a:ext cx="16737900" cy="71551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b="1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dirty="0" err="1">
                <a:solidFill>
                  <a:schemeClr val="dk1"/>
                </a:solidFill>
              </a:rPr>
              <a:t>Acinetobacter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baumannii</a:t>
            </a:r>
            <a:r>
              <a:rPr lang="hu-HU" dirty="0">
                <a:solidFill>
                  <a:schemeClr val="dk1"/>
                </a:solidFill>
              </a:rPr>
              <a:t> 	</a:t>
            </a:r>
            <a:r>
              <a:rPr lang="hu-HU" dirty="0" err="1">
                <a:solidFill>
                  <a:schemeClr val="dk1"/>
                </a:solidFill>
              </a:rPr>
              <a:t>Mycobacterium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tuberculosis</a:t>
            </a:r>
            <a:endParaRPr lang="hu-HU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dirty="0">
                <a:solidFill>
                  <a:schemeClr val="dk1"/>
                </a:solidFill>
              </a:rPr>
              <a:t>Bacillus </a:t>
            </a:r>
            <a:r>
              <a:rPr lang="hu-HU" dirty="0" err="1">
                <a:solidFill>
                  <a:schemeClr val="dk1"/>
                </a:solidFill>
              </a:rPr>
              <a:t>cereus</a:t>
            </a:r>
            <a:r>
              <a:rPr lang="hu-HU" dirty="0">
                <a:solidFill>
                  <a:schemeClr val="dk1"/>
                </a:solidFill>
              </a:rPr>
              <a:t> 	</a:t>
            </a:r>
            <a:r>
              <a:rPr lang="hu-HU" dirty="0" err="1">
                <a:solidFill>
                  <a:schemeClr val="dk1"/>
                </a:solidFill>
              </a:rPr>
              <a:t>Neisseria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gonorrhoeae</a:t>
            </a:r>
            <a:endParaRPr lang="hu-HU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Campylobacter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jejuni</a:t>
            </a:r>
            <a:r>
              <a:rPr lang="hu-HU" b="1" dirty="0">
                <a:solidFill>
                  <a:schemeClr val="dk1"/>
                </a:solidFill>
              </a:rPr>
              <a:t> 	</a:t>
            </a:r>
            <a:r>
              <a:rPr lang="hu-HU" b="1" dirty="0" err="1">
                <a:solidFill>
                  <a:schemeClr val="dk1"/>
                </a:solidFill>
              </a:rPr>
              <a:t>Pseudomonas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aeruginosa</a:t>
            </a:r>
            <a:endParaRPr lang="hu-HU" b="1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Citrobacter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freundii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dirty="0">
                <a:solidFill>
                  <a:schemeClr val="dk1"/>
                </a:solidFill>
              </a:rPr>
              <a:t>	Salmonella </a:t>
            </a:r>
            <a:r>
              <a:rPr lang="hu-HU" dirty="0" err="1">
                <a:solidFill>
                  <a:schemeClr val="dk1"/>
                </a:solidFill>
              </a:rPr>
              <a:t>enterica</a:t>
            </a:r>
            <a:r>
              <a:rPr lang="hu-HU" dirty="0">
                <a:solidFill>
                  <a:schemeClr val="dk1"/>
                </a:solidFill>
              </a:rPr>
              <a:t> </a:t>
            </a: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Clostridioides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difficile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dirty="0">
                <a:solidFill>
                  <a:schemeClr val="dk1"/>
                </a:solidFill>
              </a:rPr>
              <a:t>	</a:t>
            </a:r>
            <a:r>
              <a:rPr lang="hu-HU" b="1" dirty="0" err="1">
                <a:solidFill>
                  <a:schemeClr val="dk1"/>
                </a:solidFill>
              </a:rPr>
              <a:t>Shigella</a:t>
            </a:r>
            <a:r>
              <a:rPr lang="hu-HU" b="1" dirty="0">
                <a:solidFill>
                  <a:schemeClr val="dk1"/>
                </a:solidFill>
              </a:rPr>
              <a:t> fajok </a:t>
            </a:r>
          </a:p>
          <a:p>
            <a:pPr marL="0" indent="0" algn="l">
              <a:tabLst>
                <a:tab pos="8618538" algn="l"/>
              </a:tabLst>
            </a:pPr>
            <a:r>
              <a:rPr lang="hu-HU" dirty="0" err="1">
                <a:solidFill>
                  <a:schemeClr val="dk1"/>
                </a:solidFill>
              </a:rPr>
              <a:t>Clostridium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botulinum</a:t>
            </a:r>
            <a:r>
              <a:rPr lang="hu-HU" dirty="0">
                <a:solidFill>
                  <a:schemeClr val="dk1"/>
                </a:solidFill>
              </a:rPr>
              <a:t> 	</a:t>
            </a:r>
            <a:r>
              <a:rPr lang="hu-HU" b="1" dirty="0" err="1">
                <a:solidFill>
                  <a:schemeClr val="dk1"/>
                </a:solidFill>
              </a:rPr>
              <a:t>Staphylococcus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aureus</a:t>
            </a:r>
            <a:r>
              <a:rPr lang="hu-HU" b="1" dirty="0">
                <a:solidFill>
                  <a:schemeClr val="dk1"/>
                </a:solidFill>
              </a:rPr>
              <a:t> </a:t>
            </a: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Clostridium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perfringens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dirty="0">
                <a:solidFill>
                  <a:schemeClr val="dk1"/>
                </a:solidFill>
              </a:rPr>
              <a:t>	</a:t>
            </a:r>
            <a:r>
              <a:rPr lang="hu-HU" dirty="0" err="1">
                <a:solidFill>
                  <a:schemeClr val="dk1"/>
                </a:solidFill>
              </a:rPr>
              <a:t>Streptococcus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agalactiae</a:t>
            </a:r>
            <a:r>
              <a:rPr lang="hu-HU" dirty="0">
                <a:solidFill>
                  <a:schemeClr val="dk1"/>
                </a:solidFill>
              </a:rPr>
              <a:t> </a:t>
            </a: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Enterococcus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faecium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dirty="0">
                <a:solidFill>
                  <a:schemeClr val="dk1"/>
                </a:solidFill>
              </a:rPr>
              <a:t>	</a:t>
            </a:r>
            <a:r>
              <a:rPr lang="hu-HU" dirty="0" err="1">
                <a:solidFill>
                  <a:schemeClr val="dk1"/>
                </a:solidFill>
              </a:rPr>
              <a:t>Streptococcus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pyogenes</a:t>
            </a:r>
            <a:endParaRPr lang="hu-HU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Escherichia</a:t>
            </a:r>
            <a:r>
              <a:rPr lang="hu-HU" b="1" dirty="0">
                <a:solidFill>
                  <a:schemeClr val="dk1"/>
                </a:solidFill>
              </a:rPr>
              <a:t> coli</a:t>
            </a:r>
            <a:r>
              <a:rPr lang="hu-HU" dirty="0">
                <a:solidFill>
                  <a:schemeClr val="dk1"/>
                </a:solidFill>
              </a:rPr>
              <a:t>	</a:t>
            </a:r>
            <a:r>
              <a:rPr lang="hu-HU" dirty="0" err="1">
                <a:solidFill>
                  <a:schemeClr val="dk1"/>
                </a:solidFill>
              </a:rPr>
              <a:t>Vibrio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cholerae</a:t>
            </a:r>
            <a:endParaRPr lang="hu-HU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b="1" dirty="0" err="1">
                <a:solidFill>
                  <a:schemeClr val="dk1"/>
                </a:solidFill>
              </a:rPr>
              <a:t>Klebsiella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b="1" dirty="0" err="1">
                <a:solidFill>
                  <a:schemeClr val="dk1"/>
                </a:solidFill>
              </a:rPr>
              <a:t>pneumoniae</a:t>
            </a:r>
            <a:r>
              <a:rPr lang="hu-HU" b="1" dirty="0">
                <a:solidFill>
                  <a:schemeClr val="dk1"/>
                </a:solidFill>
              </a:rPr>
              <a:t> </a:t>
            </a:r>
            <a:r>
              <a:rPr lang="hu-HU" dirty="0">
                <a:solidFill>
                  <a:schemeClr val="dk1"/>
                </a:solidFill>
              </a:rPr>
              <a:t>	</a:t>
            </a:r>
            <a:r>
              <a:rPr lang="hu-HU" dirty="0" err="1">
                <a:solidFill>
                  <a:schemeClr val="dk1"/>
                </a:solidFill>
              </a:rPr>
              <a:t>Vibrio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parahaemolyticus</a:t>
            </a:r>
            <a:endParaRPr lang="hu-HU" dirty="0">
              <a:solidFill>
                <a:schemeClr val="dk1"/>
              </a:solidFill>
            </a:endParaRPr>
          </a:p>
          <a:p>
            <a:pPr marL="0" indent="0" algn="l">
              <a:tabLst>
                <a:tab pos="8618538" algn="l"/>
              </a:tabLst>
            </a:pPr>
            <a:r>
              <a:rPr lang="hu-HU" dirty="0" err="1">
                <a:solidFill>
                  <a:schemeClr val="dk1"/>
                </a:solidFill>
              </a:rPr>
              <a:t>Listeria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monocytogenes</a:t>
            </a:r>
            <a:r>
              <a:rPr lang="hu-HU" dirty="0">
                <a:solidFill>
                  <a:schemeClr val="dk1"/>
                </a:solidFill>
              </a:rPr>
              <a:t> 	</a:t>
            </a:r>
            <a:r>
              <a:rPr lang="hu-HU" dirty="0" err="1">
                <a:solidFill>
                  <a:schemeClr val="dk1"/>
                </a:solidFill>
              </a:rPr>
              <a:t>Yersinia</a:t>
            </a:r>
            <a:r>
              <a:rPr lang="hu-HU" dirty="0">
                <a:solidFill>
                  <a:schemeClr val="dk1"/>
                </a:solidFill>
              </a:rPr>
              <a:t> </a:t>
            </a:r>
            <a:r>
              <a:rPr lang="hu-HU" dirty="0" err="1">
                <a:solidFill>
                  <a:schemeClr val="dk1"/>
                </a:solidFill>
              </a:rPr>
              <a:t>enterocolitica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71E374-A720-2F54-E789-ACE1AF65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0812780" cy="1143000"/>
          </a:xfrm>
        </p:spPr>
        <p:txBody>
          <a:bodyPr>
            <a:noAutofit/>
          </a:bodyPr>
          <a:lstStyle/>
          <a:p>
            <a:pPr algn="l"/>
            <a:r>
              <a:rPr lang="hu-HU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Enterális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atogén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virulencia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faktoraik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F87CE67-D76F-485C-AA74-62A9FE86B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1840230"/>
            <a:ext cx="8503920" cy="6606540"/>
          </a:xfrm>
        </p:spPr>
        <p:txBody>
          <a:bodyPr>
            <a:noAutofit/>
          </a:bodyPr>
          <a:lstStyle/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Alfa </a:t>
            </a:r>
            <a:r>
              <a:rPr lang="hu-HU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hemolizin</a:t>
            </a: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képes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tönkretenni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 vörös vértesteket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ShigA</a:t>
            </a: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Shigella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által termelt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IgA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-szerű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proteáz</a:t>
            </a:r>
            <a:endParaRPr lang="hu-HU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SENB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LPS-ek által termelt méreganyag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Adhezinek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A baktériumok bélfalhoz való tapadását segítik elő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Szideroforók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Nagy affinitással köti meg a vasat, így könnyedén el tudja venni azt az emberi sejtektől. 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</a:t>
            </a: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IC toxin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Ezzel a faktorral tudja a baktérium belefúrni magát a bélfalba, citotoxin, az ő jelenlétében elhalhat a bélfal sejt.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Shigellákra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jellemző lehet.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SSIE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Ez a virulencia faktor irritálja az immunrendszert, emiatt a bélfal begyulladhat. LPS baktériumok termelik (E coli,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Shigella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Klebsiella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stb.)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731D95C-399E-2861-F1C1-BBBDB1DF51E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441180" y="1645920"/>
            <a:ext cx="8206740" cy="6606540"/>
          </a:xfrm>
        </p:spPr>
        <p:txBody>
          <a:bodyPr>
            <a:noAutofit/>
          </a:bodyPr>
          <a:lstStyle/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ESPX1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Effektor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fehérjét termel, gyulladásba hozza a bélfalat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TSH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Effektor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fehérjét termel, gyulladásba hozza a bélfalat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astA</a:t>
            </a: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Gyulladást provokálnak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ISS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–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Effektor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fehérje, bélfal irritálás, gyulladásba hozza, az immunrendszert provokálja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SAT 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Effektor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fehérje, bélfal irritálás, gyulladásba hozza, az immunrendszert provokálja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Fragilizin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Bacteroides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fragilis toxinja, daganatindító hatásó toxin</a:t>
            </a:r>
          </a:p>
          <a:p>
            <a:pPr marL="508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VACTOX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- </a:t>
            </a:r>
            <a:r>
              <a:rPr lang="hu-HU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Biofilmet</a:t>
            </a:r>
            <a:r>
              <a:rPr lang="hu-HU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képez, nyálkás anyagot bocsájt ki. Egymáshoz és a bélfalhoz tapasztják magukat</a:t>
            </a:r>
          </a:p>
        </p:txBody>
      </p:sp>
    </p:spTree>
    <p:extLst>
      <p:ext uri="{BB962C8B-B14F-4D97-AF65-F5344CB8AC3E}">
        <p14:creationId xmlns:p14="http://schemas.microsoft.com/office/powerpoint/2010/main" val="2375682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085F33D2-B6C2-326F-93CA-DBA8E572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82e7cf5c0_0_106">
            <a:extLst>
              <a:ext uri="{FF2B5EF4-FFF2-40B4-BE49-F238E27FC236}">
                <a16:creationId xmlns:a16="http://schemas.microsoft.com/office/drawing/2014/main" id="{929D2BE5-BD83-8ED9-6067-CF88CCC73C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51850" y="609591"/>
            <a:ext cx="12958410" cy="107787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 b="1" dirty="0">
                <a:solidFill>
                  <a:srgbClr val="FF0000"/>
                </a:solidFill>
              </a:rPr>
              <a:t>Tünetek: évek óta nincsen formált széklete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Google Shape;175;g2f82e7cf5c0_0_106">
            <a:extLst>
              <a:ext uri="{FF2B5EF4-FFF2-40B4-BE49-F238E27FC236}">
                <a16:creationId xmlns:a16="http://schemas.microsoft.com/office/drawing/2014/main" id="{B4E5151D-4513-D40F-3EC5-28CFB59F53D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994776" y="1819555"/>
            <a:ext cx="5970494" cy="72954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/>
            <a:r>
              <a:rPr lang="hu-HU" sz="28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Virulencia faktor</a:t>
            </a:r>
          </a:p>
          <a:p>
            <a:pPr marL="482600" indent="-457200" algn="l" rtl="0">
              <a:buFont typeface="Arial" panose="020B0604020202020204" pitchFamily="34" charset="0"/>
              <a:buChar char="•"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ESPX1 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Adhéziót, bélfalhoz tapadást segíti elő, gyulladásban tarthatja a bélfalat</a:t>
            </a:r>
          </a:p>
          <a:p>
            <a:pPr algn="l" rtl="0" fontAlgn="base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SSIE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Ez a virulencia faktor  irritálja az immunrendszert, emiatt a bélfal begyulladhat. LPS baktériumok termelik (E coli,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 rtl="0" fontAlgn="base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TSH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Effektor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fehérjét termel, gyulladásba hozhatja a bélfalat</a:t>
            </a:r>
          </a:p>
          <a:p>
            <a:pPr algn="l" rtl="0" fontAlgn="base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Adhezin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A baktériumok bélfalhoz való tapadását segítik elő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4D10C8F-3A4D-D5D8-9A4B-DEA22DA5C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AC69221-5182-79A1-C895-75F63EB50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850" y="2823881"/>
            <a:ext cx="11355715" cy="60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27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BA8E7F0-A13F-CA01-FB5E-1B949193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59" y="3073717"/>
            <a:ext cx="16524921" cy="632174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9" y="891540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szinte állandó láz, hasmenés, alvási zavarok, kognitív funkció zavarai. </a:t>
            </a:r>
          </a:p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Virulencia faktorok: espX1, </a:t>
            </a:r>
            <a:r>
              <a:rPr lang="hu-HU" sz="2800" b="1" dirty="0" err="1">
                <a:solidFill>
                  <a:srgbClr val="FF0000"/>
                </a:solidFill>
              </a:rPr>
              <a:t>ssIE</a:t>
            </a:r>
            <a:r>
              <a:rPr lang="hu-HU" sz="2800" b="1" dirty="0">
                <a:solidFill>
                  <a:srgbClr val="FF0000"/>
                </a:solidFill>
              </a:rPr>
              <a:t>, </a:t>
            </a:r>
            <a:r>
              <a:rPr lang="hu-HU" sz="2800" b="1" dirty="0" err="1">
                <a:solidFill>
                  <a:srgbClr val="FF0000"/>
                </a:solidFill>
              </a:rPr>
              <a:t>adhezinek</a:t>
            </a:r>
            <a:r>
              <a:rPr lang="hu-HU" sz="2800" b="1" dirty="0">
                <a:solidFill>
                  <a:srgbClr val="FF0000"/>
                </a:solidFill>
              </a:rPr>
              <a:t>, </a:t>
            </a:r>
            <a:r>
              <a:rPr lang="hu-HU" sz="2800" b="1" dirty="0" err="1">
                <a:solidFill>
                  <a:srgbClr val="FF0000"/>
                </a:solidFill>
              </a:rPr>
              <a:t>sziderofórok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DD0E529-68E8-E5BD-1C7F-4A9B053DB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3ACB0F-42A2-73E8-E20B-20D97CE15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646" y="328519"/>
            <a:ext cx="8673353" cy="1470025"/>
          </a:xfrm>
        </p:spPr>
        <p:txBody>
          <a:bodyPr>
            <a:normAutofit fontScale="90000"/>
          </a:bodyPr>
          <a:lstStyle/>
          <a:p>
            <a:pPr algn="l"/>
            <a:r>
              <a:rPr lang="hu-HU" sz="44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Adjunk hát vajsavat minden autoimmun betegnek! Vagy mégsem?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A997D3D-71C7-0221-6DFB-0B7D5D27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645" y="2635624"/>
            <a:ext cx="10797989" cy="6911787"/>
          </a:xfrm>
        </p:spPr>
        <p:txBody>
          <a:bodyPr/>
          <a:lstStyle/>
          <a:p>
            <a:pPr marL="0" indent="0" algn="l"/>
            <a:r>
              <a:rPr lang="hu-HU" b="1" dirty="0">
                <a:solidFill>
                  <a:srgbClr val="FF0000"/>
                </a:solidFill>
              </a:rPr>
              <a:t>                 Kismama, fél éves gyermekkel, 156 cm, 98 kg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19D373D-31E3-9BF3-97C7-3C3A4373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12" y="3965856"/>
            <a:ext cx="9903213" cy="137811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B30033F-0513-08CF-C8AC-F9F8A9AE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1" y="6768044"/>
            <a:ext cx="9903213" cy="172041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A773BCB-622A-98C7-E6F2-E38EF0302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0317" y="1018803"/>
            <a:ext cx="6039852" cy="8534269"/>
          </a:xfrm>
          <a:prstGeom prst="rect">
            <a:avLst/>
          </a:prstGeom>
        </p:spPr>
      </p:pic>
      <p:sp>
        <p:nvSpPr>
          <p:cNvPr id="4" name="Google Shape;139;g2f82e7cf5c0_0_43">
            <a:extLst>
              <a:ext uri="{FF2B5EF4-FFF2-40B4-BE49-F238E27FC236}">
                <a16:creationId xmlns:a16="http://schemas.microsoft.com/office/drawing/2014/main" id="{552D8BDF-0D33-D446-692F-B91D821DA6ED}"/>
              </a:ext>
            </a:extLst>
          </p:cNvPr>
          <p:cNvSpPr txBox="1">
            <a:spLocks/>
          </p:cNvSpPr>
          <p:nvPr/>
        </p:nvSpPr>
        <p:spPr>
          <a:xfrm>
            <a:off x="8091918" y="8911781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BFA58C-A192-768C-5AAE-1B29B010A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30078" y="748718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szinte állandó láz, hasmenés, alvási zavarok, kognitív funkció zavarai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DE3F089-14D6-3D4D-CEF7-C2F3E851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73717"/>
            <a:ext cx="8524875" cy="334994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8CB009A-04C5-AA2E-60EB-0B5EB533E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925" y="2890837"/>
            <a:ext cx="8524875" cy="531113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022F3C4-D1C4-4BD9-E83B-CFD982E5E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44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8" y="823712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2800" b="1" dirty="0">
                <a:solidFill>
                  <a:srgbClr val="FF0000"/>
                </a:solidFill>
              </a:rPr>
              <a:t>Tünetek: Nagyon erős hányinger, reflux, hasfájás alkalmanként, széklet előtt kellemetlen egy ponton, a végbél szakasznál. Húgycső, </a:t>
            </a:r>
            <a:r>
              <a:rPr lang="hu-HU" sz="2800" b="1" dirty="0" err="1">
                <a:solidFill>
                  <a:srgbClr val="FF0000"/>
                </a:solidFill>
              </a:rPr>
              <a:t>húgyvezeték</a:t>
            </a:r>
            <a:r>
              <a:rPr lang="hu-HU" sz="2800" b="1" dirty="0">
                <a:solidFill>
                  <a:srgbClr val="FF0000"/>
                </a:solidFill>
              </a:rPr>
              <a:t> és hólyagalap fájdalom</a:t>
            </a:r>
          </a:p>
          <a:p>
            <a:r>
              <a:rPr lang="hu-HU" sz="2800" b="1" dirty="0">
                <a:solidFill>
                  <a:srgbClr val="FF0000"/>
                </a:solidFill>
              </a:rPr>
              <a:t>Virulencia faktorok: </a:t>
            </a:r>
            <a:r>
              <a:rPr lang="hu-HU" sz="2800" b="1" dirty="0" err="1">
                <a:solidFill>
                  <a:srgbClr val="FF0000"/>
                </a:solidFill>
              </a:rPr>
              <a:t>sziderofórok</a:t>
            </a:r>
            <a:endParaRPr lang="en-US" sz="2800" b="1" dirty="0">
              <a:solidFill>
                <a:srgbClr val="FF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hu-HU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08D7DAC-1E0F-719C-F5B8-5DE8A13B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361" y="2809861"/>
            <a:ext cx="16713981" cy="606981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79FE0F7-5D0C-368D-32CD-B6689A8AE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4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C2A119-759D-A74F-C71F-38A61325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33045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>
                <a:solidFill>
                  <a:srgbClr val="FF0000"/>
                </a:solidFill>
              </a:rPr>
              <a:t>Előtte – utána – csoda nem biztos, hogy létezik, de a fájdalom sokat csökkenhet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31601E-B7B3-31A1-5AA7-92CFE400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329" y="1763394"/>
            <a:ext cx="7813531" cy="3471227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u-HU" b="1" dirty="0"/>
              <a:t>Regeneráció előtti adat – nem </a:t>
            </a:r>
            <a:r>
              <a:rPr lang="hu-HU" b="1" dirty="0" err="1"/>
              <a:t>shotgun</a:t>
            </a:r>
            <a:r>
              <a:rPr lang="hu-HU" b="1" dirty="0"/>
              <a:t> alapú vizsgálat</a:t>
            </a:r>
          </a:p>
          <a:p>
            <a:pPr marL="50800" indent="0">
              <a:buNone/>
            </a:pPr>
            <a:r>
              <a:rPr lang="hu-HU" dirty="0"/>
              <a:t>Szinte állandó rosszullét, hasmenés, fájdalom, véres széklet, extrém hisztaminos tünet, nem tud zöldséget és gyümölcsöt enni, 53 kg, nagyon erős szorongás, hogy életben marad-e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7FD0907-EEEC-17C7-8C52-D6B216CE531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686800" y="1763394"/>
            <a:ext cx="9075420" cy="3040380"/>
          </a:xfrm>
        </p:spPr>
        <p:txBody>
          <a:bodyPr>
            <a:noAutofit/>
          </a:bodyPr>
          <a:lstStyle/>
          <a:p>
            <a:pPr marL="50800" indent="0">
              <a:buNone/>
            </a:pPr>
            <a:r>
              <a:rPr lang="hu-HU" b="1" dirty="0"/>
              <a:t>Regeneráció utáni adat – újabb vizsgálat, </a:t>
            </a:r>
            <a:r>
              <a:rPr lang="hu-HU" b="1" dirty="0" err="1"/>
              <a:t>shotgun</a:t>
            </a:r>
            <a:r>
              <a:rPr lang="hu-HU" b="1" dirty="0"/>
              <a:t> alapú adat</a:t>
            </a:r>
          </a:p>
          <a:p>
            <a:pPr marL="50800" indent="0">
              <a:buNone/>
            </a:pPr>
            <a:r>
              <a:rPr lang="hu-HU" dirty="0"/>
              <a:t>Véres széklet megszűnt, fájdalom csak menstruáció körül áll fenn, a hónap nagyobb részében jól van. Nincsen véres széklet, minden nap áfonyát eszi, mértékkel elviseli zöldségeket, 60 kg. Csak a fájdalmas napokon van lelkileg rosszul.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7C90619-3196-4AD3-9C40-277D5852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9" y="5074601"/>
            <a:ext cx="7813531" cy="301085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A38456B-D476-0625-1717-DECF9BC4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5074601"/>
            <a:ext cx="9601200" cy="3997387"/>
          </a:xfrm>
          <a:prstGeom prst="rect">
            <a:avLst/>
          </a:prstGeom>
        </p:spPr>
      </p:pic>
      <p:sp>
        <p:nvSpPr>
          <p:cNvPr id="15" name="Google Shape;139;g2f82e7cf5c0_0_43">
            <a:extLst>
              <a:ext uri="{FF2B5EF4-FFF2-40B4-BE49-F238E27FC236}">
                <a16:creationId xmlns:a16="http://schemas.microsoft.com/office/drawing/2014/main" id="{8A6FF88C-C030-30B0-77B6-EBCA18A55C19}"/>
              </a:ext>
            </a:extLst>
          </p:cNvPr>
          <p:cNvSpPr txBox="1">
            <a:spLocks/>
          </p:cNvSpPr>
          <p:nvPr/>
        </p:nvSpPr>
        <p:spPr>
          <a:xfrm>
            <a:off x="210329" y="9055832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SGT teszt</a:t>
            </a:r>
          </a:p>
        </p:txBody>
      </p:sp>
      <p:sp>
        <p:nvSpPr>
          <p:cNvPr id="16" name="Google Shape;139;g2f82e7cf5c0_0_43">
            <a:extLst>
              <a:ext uri="{FF2B5EF4-FFF2-40B4-BE49-F238E27FC236}">
                <a16:creationId xmlns:a16="http://schemas.microsoft.com/office/drawing/2014/main" id="{69F54F69-9C71-5012-5E0E-011A46D7318B}"/>
              </a:ext>
            </a:extLst>
          </p:cNvPr>
          <p:cNvSpPr txBox="1">
            <a:spLocks/>
          </p:cNvSpPr>
          <p:nvPr/>
        </p:nvSpPr>
        <p:spPr>
          <a:xfrm>
            <a:off x="8884398" y="9055832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868B2EC-04E6-A8CC-9909-0C0F38223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Gyermekrajz, papír látható&#10;&#10;Automatikusan generált leírás">
            <a:extLst>
              <a:ext uri="{FF2B5EF4-FFF2-40B4-BE49-F238E27FC236}">
                <a16:creationId xmlns:a16="http://schemas.microsoft.com/office/drawing/2014/main" id="{AC3D5BC9-5143-9E21-8711-9208EBC3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103" y="0"/>
            <a:ext cx="12430897" cy="9564130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F732CCFC-E197-574B-C9AC-1C70EF16882F}"/>
              </a:ext>
            </a:extLst>
          </p:cNvPr>
          <p:cNvSpPr txBox="1">
            <a:spLocks/>
          </p:cNvSpPr>
          <p:nvPr/>
        </p:nvSpPr>
        <p:spPr>
          <a:xfrm>
            <a:off x="556260" y="274638"/>
            <a:ext cx="8130540" cy="1143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b="1" dirty="0"/>
              <a:t>Bél-ízület tengely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E5FF7813-3202-D594-258B-CF28B33D310F}"/>
              </a:ext>
            </a:extLst>
          </p:cNvPr>
          <p:cNvSpPr txBox="1">
            <a:spLocks/>
          </p:cNvSpPr>
          <p:nvPr/>
        </p:nvSpPr>
        <p:spPr>
          <a:xfrm>
            <a:off x="556260" y="1981518"/>
            <a:ext cx="4861560" cy="713962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Segatella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copri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hatása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Rheumatoir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artritisben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már teljesen ismert folyamat</a:t>
            </a:r>
          </a:p>
          <a:p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1726ECC-4205-2965-090B-F5B65E3E2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C4C3B0B-610E-6DC9-18F2-FCAB02178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4245245"/>
            <a:ext cx="5239821" cy="89825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9C59EB6-4144-DFC5-54DB-E16CD8663DFF}"/>
              </a:ext>
            </a:extLst>
          </p:cNvPr>
          <p:cNvSpPr txBox="1"/>
          <p:nvPr/>
        </p:nvSpPr>
        <p:spPr>
          <a:xfrm>
            <a:off x="556260" y="6454587"/>
            <a:ext cx="4861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FF0000"/>
                </a:solidFill>
              </a:rPr>
              <a:t>Tünetek: ismeretlen eredetű ízületi panaszok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0596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E38D9F-9293-6392-BA78-1FC87643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4020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b="1" dirty="0" err="1">
                <a:solidFill>
                  <a:schemeClr val="tx1"/>
                </a:solidFill>
              </a:rPr>
              <a:t>Segatella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copri</a:t>
            </a:r>
            <a:r>
              <a:rPr lang="hu-HU" b="1" dirty="0">
                <a:solidFill>
                  <a:schemeClr val="tx1"/>
                </a:solidFill>
              </a:rPr>
              <a:t> (</a:t>
            </a:r>
            <a:r>
              <a:rPr lang="hu-HU" b="1" dirty="0" err="1">
                <a:solidFill>
                  <a:schemeClr val="tx1"/>
                </a:solidFill>
              </a:rPr>
              <a:t>Prevotella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copri</a:t>
            </a:r>
            <a:r>
              <a:rPr lang="hu-HU" b="1" dirty="0">
                <a:solidFill>
                  <a:schemeClr val="tx1"/>
                </a:solidFill>
              </a:rPr>
              <a:t>) – amikor mindent jól csinálsz, és semmi sem jó + IBD + RA?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9DBD7A1-8027-E525-12DD-3EBCAA758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600199"/>
            <a:ext cx="17670780" cy="7900035"/>
          </a:xfrm>
        </p:spPr>
        <p:txBody>
          <a:bodyPr>
            <a:normAutofit/>
          </a:bodyPr>
          <a:lstStyle/>
          <a:p>
            <a:r>
              <a:rPr lang="hu-HU" sz="2800" dirty="0"/>
              <a:t>Képes </a:t>
            </a:r>
            <a:r>
              <a:rPr lang="hu-HU" sz="2800" dirty="0" err="1"/>
              <a:t>metabolizálni</a:t>
            </a:r>
            <a:r>
              <a:rPr lang="hu-HU" sz="2800" dirty="0"/>
              <a:t> a mucin </a:t>
            </a:r>
            <a:r>
              <a:rPr lang="hu-HU" sz="2800" dirty="0" err="1"/>
              <a:t>glikánjait</a:t>
            </a:r>
            <a:r>
              <a:rPr lang="hu-HU" sz="2800" dirty="0"/>
              <a:t>, ezáltal védtelenné teszi a bélfalat, megzavarhatja a vércukor háztartást, </a:t>
            </a:r>
          </a:p>
          <a:p>
            <a:r>
              <a:rPr lang="hu-HU" sz="2800" dirty="0"/>
              <a:t>IBD folyamatainak elindításában részt vehet – </a:t>
            </a:r>
            <a:r>
              <a:rPr lang="hu-HU" sz="2800" dirty="0" err="1"/>
              <a:t>szukcinát</a:t>
            </a:r>
            <a:r>
              <a:rPr lang="hu-HU" sz="2800" dirty="0"/>
              <a:t> útvonalon keresztül?</a:t>
            </a:r>
          </a:p>
          <a:p>
            <a:r>
              <a:rPr lang="hu-HU" sz="2800" dirty="0" err="1"/>
              <a:t>Rheumatoid</a:t>
            </a:r>
            <a:r>
              <a:rPr lang="hu-HU" sz="2800" dirty="0"/>
              <a:t> </a:t>
            </a:r>
            <a:r>
              <a:rPr lang="hu-HU" sz="2800" dirty="0" err="1"/>
              <a:t>arthritis</a:t>
            </a:r>
            <a:r>
              <a:rPr lang="hu-HU" sz="2800" dirty="0"/>
              <a:t> ismert provokátora lehet – bél-ízület tengely – </a:t>
            </a:r>
            <a:r>
              <a:rPr lang="hu-HU" sz="2600" i="1" dirty="0"/>
              <a:t>(</a:t>
            </a:r>
            <a:r>
              <a:rPr lang="hu-HU" sz="2600" i="1" dirty="0" err="1"/>
              <a:t>Tulassay</a:t>
            </a:r>
            <a:r>
              <a:rPr lang="hu-HU" sz="2600" i="1" dirty="0"/>
              <a:t> Zsolt, </a:t>
            </a:r>
            <a:r>
              <a:rPr lang="hu-HU" sz="2600" i="1" dirty="0" err="1"/>
              <a:t>Gasztroenterológia</a:t>
            </a:r>
            <a:r>
              <a:rPr lang="hu-HU" sz="2600" i="1" dirty="0"/>
              <a:t>, 2023)</a:t>
            </a:r>
          </a:p>
          <a:p>
            <a:pPr marL="114300" indent="0">
              <a:buNone/>
            </a:pPr>
            <a:endParaRPr lang="hu-HU" sz="1200" dirty="0"/>
          </a:p>
          <a:p>
            <a:pPr marL="114300" indent="0">
              <a:buNone/>
            </a:pPr>
            <a:endParaRPr lang="hu-HU" sz="800" dirty="0"/>
          </a:p>
          <a:p>
            <a:pPr marL="114300" indent="0">
              <a:buNone/>
            </a:pPr>
            <a:r>
              <a:rPr lang="hu-HU" sz="2800" b="1" dirty="0">
                <a:solidFill>
                  <a:srgbClr val="FF0000"/>
                </a:solidFill>
              </a:rPr>
              <a:t>Tünetek: állandóan vérző bél </a:t>
            </a:r>
            <a:r>
              <a:rPr lang="hu-HU" sz="2800" b="1" dirty="0" err="1">
                <a:solidFill>
                  <a:srgbClr val="FF0000"/>
                </a:solidFill>
              </a:rPr>
              <a:t>Colitis</a:t>
            </a:r>
            <a:r>
              <a:rPr lang="hu-HU" sz="2800" b="1" dirty="0">
                <a:solidFill>
                  <a:srgbClr val="FF0000"/>
                </a:solidFill>
              </a:rPr>
              <a:t> </a:t>
            </a:r>
            <a:r>
              <a:rPr lang="hu-HU" sz="2800" b="1" dirty="0" err="1">
                <a:solidFill>
                  <a:srgbClr val="FF0000"/>
                </a:solidFill>
              </a:rPr>
              <a:t>ulcerosa</a:t>
            </a:r>
            <a:r>
              <a:rPr lang="hu-HU" sz="2800" b="1" dirty="0">
                <a:solidFill>
                  <a:srgbClr val="FF0000"/>
                </a:solidFill>
              </a:rPr>
              <a:t> miatt, ami nem javul gyógyszerek hatására sem</a:t>
            </a:r>
          </a:p>
          <a:p>
            <a:pPr marL="114300" indent="0">
              <a:buNone/>
            </a:pPr>
            <a:endParaRPr lang="hu-HU" sz="2800" dirty="0"/>
          </a:p>
          <a:p>
            <a:pPr marL="114300" indent="0">
              <a:buNone/>
            </a:pPr>
            <a:endParaRPr lang="hu-HU" sz="2800" dirty="0"/>
          </a:p>
          <a:p>
            <a:pPr marL="114300" indent="0">
              <a:buNone/>
            </a:pPr>
            <a:endParaRPr lang="hu-HU" sz="8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hu-HU" sz="2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hu-HU" sz="2800" b="1" dirty="0">
                <a:solidFill>
                  <a:srgbClr val="FF0000"/>
                </a:solidFill>
              </a:rPr>
              <a:t>Tünetek: állandó hasmenés, hónapok óta nem tud aludni, felborult a hormonháztartása</a:t>
            </a:r>
          </a:p>
          <a:p>
            <a:pPr marL="114300" indent="0">
              <a:buNone/>
            </a:pPr>
            <a:endParaRPr lang="hu-HU" sz="2800" dirty="0"/>
          </a:p>
          <a:p>
            <a:pPr marL="114300" indent="0">
              <a:buNone/>
            </a:pPr>
            <a:endParaRPr lang="hu-HU" sz="2800" dirty="0"/>
          </a:p>
          <a:p>
            <a:pPr marL="114300" indent="0">
              <a:buNone/>
            </a:pPr>
            <a:endParaRPr lang="hu-HU" sz="28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hu-HU" sz="800" b="1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hu-HU" sz="2800" b="1" dirty="0">
                <a:solidFill>
                  <a:srgbClr val="FF0000"/>
                </a:solidFill>
              </a:rPr>
              <a:t>Tünetek: nem bírja a koplalást (2-3 óránként muszáj ennie), lassú emésztés, kőérzés a gyomorban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8251ADE-AFF1-0AFE-4A2E-32142237F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F810496-11D5-711A-E5FD-93B80F7C5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8" y="4017645"/>
            <a:ext cx="10722292" cy="106220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5F3A854-ACEC-C4EB-EFF1-336ACEDA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96" y="5973666"/>
            <a:ext cx="10677136" cy="1002548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0527AF6-D8D6-C768-6C04-0991C65BC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08" y="8005890"/>
            <a:ext cx="10653324" cy="10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46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FD8E0-783F-A118-E907-C97047D2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A34756-0CDB-19B7-D029-644D21E7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4020800" cy="1143000"/>
          </a:xfrm>
        </p:spPr>
        <p:txBody>
          <a:bodyPr>
            <a:normAutofit/>
          </a:bodyPr>
          <a:lstStyle/>
          <a:p>
            <a:pPr algn="l"/>
            <a:r>
              <a:rPr lang="hu-HU" sz="2800" b="1" dirty="0">
                <a:solidFill>
                  <a:srgbClr val="FF0000"/>
                </a:solidFill>
              </a:rPr>
              <a:t>Tünetek: </a:t>
            </a:r>
            <a:r>
              <a:rPr lang="hu-HU" sz="2800" b="1" dirty="0" err="1">
                <a:solidFill>
                  <a:srgbClr val="FF0000"/>
                </a:solidFill>
              </a:rPr>
              <a:t>Colitis</a:t>
            </a:r>
            <a:r>
              <a:rPr lang="hu-HU" sz="2800" b="1" dirty="0">
                <a:solidFill>
                  <a:srgbClr val="FF0000"/>
                </a:solidFill>
              </a:rPr>
              <a:t> </a:t>
            </a:r>
            <a:r>
              <a:rPr lang="hu-HU" sz="2800" b="1" dirty="0" err="1">
                <a:solidFill>
                  <a:srgbClr val="FF0000"/>
                </a:solidFill>
              </a:rPr>
              <a:t>ulcerosa</a:t>
            </a:r>
            <a:r>
              <a:rPr lang="hu-HU" sz="2800" b="1" dirty="0">
                <a:solidFill>
                  <a:srgbClr val="FF0000"/>
                </a:solidFill>
              </a:rPr>
              <a:t>, erős vérzés, súlyvesztés, nem reagált klasszikus kezelésre, antibiotikum kezelésre nagyon rosszul reagált(!)</a:t>
            </a:r>
            <a:endParaRPr lang="hu-HU" sz="2800" b="1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C351F51-1EDF-EF1A-F8EE-BFAFB948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7476168-DAA1-9148-1C5B-B107BE259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61" y="1507876"/>
            <a:ext cx="11251749" cy="363562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E03F785-E249-6FD8-BE56-549FCEA47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3036" y="5143500"/>
            <a:ext cx="10304923" cy="42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14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4D796-29C9-112D-44C6-235EE2765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A84B7B-9EFF-AF5C-8A34-41C1E3F7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443080"/>
            <a:ext cx="14020800" cy="1143000"/>
          </a:xfrm>
        </p:spPr>
        <p:txBody>
          <a:bodyPr>
            <a:normAutofit/>
          </a:bodyPr>
          <a:lstStyle/>
          <a:p>
            <a:pPr algn="l"/>
            <a:r>
              <a:rPr lang="hu-HU" sz="2800" b="1" dirty="0">
                <a:solidFill>
                  <a:srgbClr val="FF0000"/>
                </a:solidFill>
              </a:rPr>
              <a:t>Tünetek: </a:t>
            </a:r>
            <a:r>
              <a:rPr lang="hu-HU" sz="2800" b="1" dirty="0" err="1">
                <a:solidFill>
                  <a:srgbClr val="FF0000"/>
                </a:solidFill>
              </a:rPr>
              <a:t>Colitis</a:t>
            </a:r>
            <a:r>
              <a:rPr lang="hu-HU" sz="2800" b="1" dirty="0">
                <a:solidFill>
                  <a:srgbClr val="FF0000"/>
                </a:solidFill>
              </a:rPr>
              <a:t> </a:t>
            </a:r>
            <a:r>
              <a:rPr lang="hu-HU" sz="2800" b="1" dirty="0" err="1">
                <a:solidFill>
                  <a:srgbClr val="FF0000"/>
                </a:solidFill>
              </a:rPr>
              <a:t>ulcerosa</a:t>
            </a:r>
            <a:r>
              <a:rPr lang="hu-HU" sz="2800" b="1" dirty="0">
                <a:solidFill>
                  <a:srgbClr val="FF0000"/>
                </a:solidFill>
              </a:rPr>
              <a:t>, állandó hasi fájdalom, a vizsgálat időpontjában nem vérzett, de több esetben volt véres a széklet</a:t>
            </a:r>
            <a:endParaRPr lang="hu-HU" sz="2800" b="1" dirty="0">
              <a:solidFill>
                <a:schemeClr val="tx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E76423A-A61C-450C-D3A5-34946B8EA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7956101-77B7-1B69-6931-A8D6E528E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832" y="2073403"/>
            <a:ext cx="11965550" cy="4987089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7BAF71B-9B79-7766-1342-E570FF2F2CC1}"/>
              </a:ext>
            </a:extLst>
          </p:cNvPr>
          <p:cNvSpPr txBox="1"/>
          <p:nvPr/>
        </p:nvSpPr>
        <p:spPr>
          <a:xfrm>
            <a:off x="12681284" y="1980421"/>
            <a:ext cx="490888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hu-HU" sz="2800" b="0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Virulencia faktor </a:t>
            </a:r>
            <a:endParaRPr lang="hu-HU" sz="2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b="1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ssIE</a:t>
            </a:r>
            <a:r>
              <a:rPr lang="hu-HU" sz="2800" b="1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Irritálja az immunrendszert, emiatt a bélfalban </a:t>
            </a:r>
            <a:r>
              <a:rPr lang="hu-HU" sz="2800" b="0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gyulladásos</a:t>
            </a:r>
            <a:r>
              <a:rPr lang="hu-HU" sz="2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folyamatok indulhatnak meg</a:t>
            </a:r>
            <a:endParaRPr lang="hu-HU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rtl="0" fontAlgn="base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b="1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Vactox</a:t>
            </a:r>
            <a:r>
              <a:rPr lang="hu-HU" sz="2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u-HU" sz="2800" b="0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Biofilmet</a:t>
            </a:r>
            <a:r>
              <a:rPr lang="hu-HU" sz="2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képez, nyálkás anyagot bocsát ki. Ilyenkor a patogén fajok egymáshoz és a bélfalhoz tapasszák magukat</a:t>
            </a:r>
            <a:endParaRPr lang="hu-HU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rtl="0" fontAlgn="base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800" b="1" i="0" u="none" strike="noStrike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Adhezin</a:t>
            </a:r>
            <a:r>
              <a:rPr lang="hu-HU" sz="2800" b="1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A baktériumok bélfalhoz való tapadását segítik elő</a:t>
            </a:r>
            <a:endParaRPr lang="hu-HU" sz="2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468B089-EFF4-A59F-0689-636D0FF4A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31" y="7819799"/>
            <a:ext cx="7435515" cy="15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47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82e7cf5c0_0_106"/>
          <p:cNvSpPr txBox="1">
            <a:spLocks noGrp="1"/>
          </p:cNvSpPr>
          <p:nvPr>
            <p:ph type="ctrTitle"/>
          </p:nvPr>
        </p:nvSpPr>
        <p:spPr>
          <a:xfrm>
            <a:off x="551850" y="657025"/>
            <a:ext cx="1295841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Egyes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baktériumok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szerepe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a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megbetegedésekben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szájüregre és fogakra ható fajok 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Google Shape;175;g2f82e7cf5c0_0_106"/>
          <p:cNvSpPr txBox="1">
            <a:spLocks noGrp="1"/>
          </p:cNvSpPr>
          <p:nvPr>
            <p:ph type="subTitle" idx="1"/>
          </p:nvPr>
        </p:nvSpPr>
        <p:spPr>
          <a:xfrm>
            <a:off x="819150" y="2687516"/>
            <a:ext cx="16470600" cy="642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b="1" dirty="0" err="1">
                <a:solidFill>
                  <a:schemeClr val="dk1"/>
                </a:solidFill>
              </a:rPr>
              <a:t>Gemella</a:t>
            </a:r>
            <a:r>
              <a:rPr lang="en-US" sz="2800" b="1" dirty="0">
                <a:solidFill>
                  <a:schemeClr val="dk1"/>
                </a:solidFill>
              </a:rPr>
              <a:t> sanguinis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dirty="0" err="1">
                <a:solidFill>
                  <a:schemeClr val="dk1"/>
                </a:solidFill>
              </a:rPr>
              <a:t>Pyramidobacter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piscolens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Haemophilus</a:t>
            </a:r>
            <a:r>
              <a:rPr lang="en-US" sz="2800" dirty="0">
                <a:solidFill>
                  <a:schemeClr val="dk1"/>
                </a:solidFill>
              </a:rPr>
              <a:t> parahaemolyticus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Rothia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dentocariosa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b="1" dirty="0" err="1">
                <a:solidFill>
                  <a:schemeClr val="dk1"/>
                </a:solidFill>
              </a:rPr>
              <a:t>Mogibacterium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diversum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Rothia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mucilaginosa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Olsenella</a:t>
            </a:r>
            <a:r>
              <a:rPr lang="en-US" sz="2800" dirty="0">
                <a:solidFill>
                  <a:schemeClr val="dk1"/>
                </a:solidFill>
              </a:rPr>
              <a:t> profuse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Schaalia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odontolytica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Olsenella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uli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dirty="0">
                <a:solidFill>
                  <a:schemeClr val="dk1"/>
                </a:solidFill>
              </a:rPr>
              <a:t>Streptococcus </a:t>
            </a:r>
            <a:r>
              <a:rPr lang="en-US" sz="2800" dirty="0" err="1">
                <a:solidFill>
                  <a:schemeClr val="dk1"/>
                </a:solidFill>
              </a:rPr>
              <a:t>oralis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b="1" dirty="0" err="1">
                <a:solidFill>
                  <a:schemeClr val="dk1"/>
                </a:solidFill>
              </a:rPr>
              <a:t>Prevotella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buccae</a:t>
            </a:r>
            <a:r>
              <a:rPr lang="hu-HU" sz="2800" b="1" dirty="0">
                <a:solidFill>
                  <a:schemeClr val="dk1"/>
                </a:solidFill>
              </a:rPr>
              <a:t>	</a:t>
            </a:r>
            <a:r>
              <a:rPr lang="en-US" sz="2800" b="1" dirty="0">
                <a:solidFill>
                  <a:schemeClr val="dk1"/>
                </a:solidFill>
              </a:rPr>
              <a:t>Streptococcus salivarius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7704138" algn="l"/>
              </a:tabLst>
            </a:pPr>
            <a:r>
              <a:rPr lang="en-US" sz="2800" b="1" dirty="0" err="1">
                <a:solidFill>
                  <a:schemeClr val="dk1"/>
                </a:solidFill>
              </a:rPr>
              <a:t>Prevotella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buccalis</a:t>
            </a:r>
            <a:r>
              <a:rPr lang="hu-HU" sz="2800" b="1" dirty="0">
                <a:solidFill>
                  <a:schemeClr val="dk1"/>
                </a:solidFill>
              </a:rPr>
              <a:t>	</a:t>
            </a:r>
            <a:r>
              <a:rPr lang="en-US" sz="2800" b="1" dirty="0">
                <a:solidFill>
                  <a:schemeClr val="dk1"/>
                </a:solidFill>
              </a:rPr>
              <a:t>Streptococcus </a:t>
            </a:r>
            <a:r>
              <a:rPr lang="en-US" sz="2800" b="1" dirty="0" err="1">
                <a:solidFill>
                  <a:schemeClr val="dk1"/>
                </a:solidFill>
              </a:rPr>
              <a:t>vestibularis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0ED08C0-D564-7F0C-5980-9F1213D34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8" y="825348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fogászati góc a jobb alsó őrlő fognál. Évek óta volt egy kitüremkedés az orca belő részén amelyik a bölcsesség fog húzása után gennyedző góccá vált, ami csak antibiotikumra javult. A bölcsesség fogak környékén az íny nehezen volt tisztítható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655058B-AB1C-6838-F25D-C65823A4E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58" y="3233737"/>
            <a:ext cx="16539508" cy="4561523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0D94B741-DE95-CD71-15D2-CCB5A302CF6D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9879315-60A2-557A-84E6-69AD9C6DB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3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8" y="834141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érezhető tünete nincsen, de vannak tömött és gyökérkezelt fogai, volt amalgám tömése is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26F998D-1CB3-2C38-34F1-4CF7610A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58" y="3403752"/>
            <a:ext cx="16740077" cy="4744403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2AB07AB9-BE30-C0D6-BFCD-47F4C847585A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BC96DB1-E6EA-14DA-2177-A74F8B021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2CD991EA-E5EC-2577-3428-E8180AB6A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ae34239f7_0_0">
            <a:extLst>
              <a:ext uri="{FF2B5EF4-FFF2-40B4-BE49-F238E27FC236}">
                <a16:creationId xmlns:a16="http://schemas.microsoft.com/office/drawing/2014/main" id="{54828CFF-DB81-608E-7590-7472555FF85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5780" y="2182553"/>
            <a:ext cx="7886699" cy="6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bél nyálkahártyáján van egy nyálka réteg – mucin.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vastagbélben 2 </a:t>
            </a:r>
            <a:r>
              <a:rPr lang="hu-HU" sz="2800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rétege</a:t>
            </a: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van:</a:t>
            </a:r>
          </a:p>
          <a:p>
            <a:pPr indent="-4572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Puha külső réteg – ebben laknak a baktériumok</a:t>
            </a:r>
          </a:p>
          <a:p>
            <a:pPr indent="-4572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Töm</a:t>
            </a: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ör belső réteg – ez védi a testet a baktériumoktól</a:t>
            </a:r>
            <a:endParaRPr lang="hu-HU" sz="2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Egyes fajok védik a nyálkát, pl. táplálják a nyálka termelő sejteket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Más fajok tápanyag hiányában megeszik a nyálka alkotó elemei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nyálka egyensúlya kritikus az egészségben – védi a szervezetet – immunológiai szerep</a:t>
            </a:r>
          </a:p>
        </p:txBody>
      </p:sp>
      <p:sp>
        <p:nvSpPr>
          <p:cNvPr id="127" name="Google Shape;127;g2fae34239f7_0_0">
            <a:extLst>
              <a:ext uri="{FF2B5EF4-FFF2-40B4-BE49-F238E27FC236}">
                <a16:creationId xmlns:a16="http://schemas.microsoft.com/office/drawing/2014/main" id="{47A614F9-1FD4-27E9-8ADE-C4AC8778038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603450"/>
            <a:ext cx="893826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nyálkahártya egészsége az egészség alapja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C801B5D-F9FC-B9AE-5BDE-1FA37801E171}"/>
              </a:ext>
            </a:extLst>
          </p:cNvPr>
          <p:cNvSpPr txBox="1"/>
          <p:nvPr/>
        </p:nvSpPr>
        <p:spPr>
          <a:xfrm>
            <a:off x="2152450" y="913357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bélfalat védő nyálka, mucin réteg sematikus rajza – Dr. Lucy Mailing ábrája alapján</a:t>
            </a:r>
          </a:p>
        </p:txBody>
      </p:sp>
      <p:pic>
        <p:nvPicPr>
          <p:cNvPr id="2" name="Kép 1" descr="A képen szöveg, képernyőkép, Betűtípus, diagram látható&#10;&#10;Automatikusan generált leírás">
            <a:extLst>
              <a:ext uri="{FF2B5EF4-FFF2-40B4-BE49-F238E27FC236}">
                <a16:creationId xmlns:a16="http://schemas.microsoft.com/office/drawing/2014/main" id="{EA0362FF-6A18-46FA-9B7A-39A0DF4CF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-1"/>
            <a:ext cx="9144000" cy="962526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321A5C7-789B-C309-C157-174CA0BFF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41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DFDF82A-E4A4-0BC2-CB9E-F6E93F285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" y="2544705"/>
            <a:ext cx="12668250" cy="5387449"/>
          </a:xfrm>
          <a:prstGeom prst="rect">
            <a:avLst/>
          </a:prstGeom>
        </p:spPr>
      </p:pic>
      <p:sp>
        <p:nvSpPr>
          <p:cNvPr id="6" name="Google Shape;151;g2f82e7cf5c0_0_38">
            <a:extLst>
              <a:ext uri="{FF2B5EF4-FFF2-40B4-BE49-F238E27FC236}">
                <a16:creationId xmlns:a16="http://schemas.microsoft.com/office/drawing/2014/main" id="{EFF08E34-F84A-C80B-5051-25B4C0E55DA7}"/>
              </a:ext>
            </a:extLst>
          </p:cNvPr>
          <p:cNvSpPr txBox="1">
            <a:spLocks/>
          </p:cNvSpPr>
          <p:nvPr/>
        </p:nvSpPr>
        <p:spPr>
          <a:xfrm>
            <a:off x="698658" y="878313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egy gyökérkezelt fognál rendszeresen érzékenységet érez a korona alatt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954C498-EBB8-31B7-85C3-30EBA0FA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424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00BE47CC-4C4A-00B2-C876-7DFA5287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82e7cf5c0_0_85">
            <a:extLst>
              <a:ext uri="{FF2B5EF4-FFF2-40B4-BE49-F238E27FC236}">
                <a16:creationId xmlns:a16="http://schemas.microsoft.com/office/drawing/2014/main" id="{B5B4A9F1-9BE2-0139-0FE2-F6AD7AD2F3E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657050"/>
            <a:ext cx="1293876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Egyes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baktériumok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szerepe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a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megbetegedésekben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Urogenitális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hatáso</a:t>
            </a:r>
            <a:r>
              <a:rPr lang="hu-HU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kkal</a:t>
            </a:r>
            <a:r>
              <a:rPr lang="hu-HU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bíró fajok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Google Shape;181;g2f82e7cf5c0_0_85">
            <a:extLst>
              <a:ext uri="{FF2B5EF4-FFF2-40B4-BE49-F238E27FC236}">
                <a16:creationId xmlns:a16="http://schemas.microsoft.com/office/drawing/2014/main" id="{C8C8684C-1EFF-3CF4-DF9A-7C934126174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5800" y="2127050"/>
            <a:ext cx="16416300" cy="63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Anaerococcus</a:t>
            </a:r>
            <a:r>
              <a:rPr lang="en-US" sz="2800" dirty="0">
                <a:solidFill>
                  <a:schemeClr val="dk1"/>
                </a:solidFill>
              </a:rPr>
              <a:t> vaginalis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dirty="0" err="1">
                <a:solidFill>
                  <a:schemeClr val="dk1"/>
                </a:solidFill>
              </a:rPr>
              <a:t>Mageeibacillus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indolicus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Criibacterium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bergeronii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dirty="0" err="1">
                <a:solidFill>
                  <a:schemeClr val="dk1"/>
                </a:solidFill>
              </a:rPr>
              <a:t>Peptoniphilus</a:t>
            </a:r>
            <a:r>
              <a:rPr lang="en-US" sz="2800" dirty="0">
                <a:solidFill>
                  <a:schemeClr val="dk1"/>
                </a:solidFill>
              </a:rPr>
              <a:t> vaginalis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b="1" dirty="0">
                <a:solidFill>
                  <a:schemeClr val="dk1"/>
                </a:solidFill>
              </a:rPr>
              <a:t>Escherichia </a:t>
            </a:r>
            <a:r>
              <a:rPr lang="en-US" sz="2800" b="1" dirty="0" err="1">
                <a:solidFill>
                  <a:schemeClr val="dk1"/>
                </a:solidFill>
              </a:rPr>
              <a:t>fergusonii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Porphyromonas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asaccharolytica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b="1" dirty="0" err="1">
                <a:solidFill>
                  <a:schemeClr val="dk1"/>
                </a:solidFill>
              </a:rPr>
              <a:t>Ezakiella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coagulans</a:t>
            </a:r>
            <a:r>
              <a:rPr lang="hu-HU" sz="2800" b="1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Porphyromonas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somerae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b="1" dirty="0" err="1">
                <a:solidFill>
                  <a:schemeClr val="dk1"/>
                </a:solidFill>
              </a:rPr>
              <a:t>Ezakiella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massiliensis</a:t>
            </a:r>
            <a:r>
              <a:rPr lang="hu-HU" sz="2800" b="1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Porphyromonas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uenonis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Fannyhessea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vaginae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Prevotella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bivia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dirty="0">
                <a:solidFill>
                  <a:schemeClr val="dk1"/>
                </a:solidFill>
              </a:rPr>
              <a:t>Gardnerella </a:t>
            </a:r>
            <a:r>
              <a:rPr lang="en-US" sz="2800" dirty="0" err="1">
                <a:solidFill>
                  <a:schemeClr val="dk1"/>
                </a:solidFill>
              </a:rPr>
              <a:t>swidsinskii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Prevotella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disiens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b="1" dirty="0">
                <a:solidFill>
                  <a:schemeClr val="dk1"/>
                </a:solidFill>
              </a:rPr>
              <a:t>Gardnerella vaginalis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Prevotella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timonensis</a:t>
            </a:r>
            <a:endParaRPr sz="28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  <a:tabLst>
                <a:tab pos="8618538" algn="l"/>
              </a:tabLst>
            </a:pPr>
            <a:r>
              <a:rPr lang="en-US" sz="2800" b="1" dirty="0">
                <a:solidFill>
                  <a:schemeClr val="dk1"/>
                </a:solidFill>
              </a:rPr>
              <a:t>Lactobacillus </a:t>
            </a:r>
            <a:r>
              <a:rPr lang="en-US" sz="2800" b="1" dirty="0" err="1">
                <a:solidFill>
                  <a:schemeClr val="dk1"/>
                </a:solidFill>
              </a:rPr>
              <a:t>iners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dirty="0" err="1">
                <a:solidFill>
                  <a:schemeClr val="dk1"/>
                </a:solidFill>
              </a:rPr>
              <a:t>Sneathia</a:t>
            </a:r>
            <a:r>
              <a:rPr lang="en-US" sz="2800" dirty="0">
                <a:solidFill>
                  <a:schemeClr val="dk1"/>
                </a:solidFill>
              </a:rPr>
              <a:t> vaginalis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  <a:tabLst>
                <a:tab pos="8618538" algn="l"/>
              </a:tabLst>
            </a:pPr>
            <a:r>
              <a:rPr lang="en-US" sz="2800" dirty="0" err="1">
                <a:solidFill>
                  <a:schemeClr val="dk1"/>
                </a:solidFill>
              </a:rPr>
              <a:t>Limosilactobacillus</a:t>
            </a:r>
            <a:r>
              <a:rPr lang="en-US" sz="2800" dirty="0">
                <a:solidFill>
                  <a:schemeClr val="dk1"/>
                </a:solidFill>
              </a:rPr>
              <a:t> vaginalis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en-US" sz="2800" b="1" dirty="0" err="1">
                <a:solidFill>
                  <a:schemeClr val="dk1"/>
                </a:solidFill>
              </a:rPr>
              <a:t>Angelakisella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err="1">
                <a:solidFill>
                  <a:schemeClr val="dk1"/>
                </a:solidFill>
              </a:rPr>
              <a:t>massiliensis</a:t>
            </a:r>
            <a:endParaRPr lang="hu-HU" sz="2800" b="1" dirty="0">
              <a:solidFill>
                <a:schemeClr val="dk1"/>
              </a:solidFill>
            </a:endParaRPr>
          </a:p>
          <a:p>
            <a:pPr marL="0" indent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tabLst>
                <a:tab pos="8618538" algn="l"/>
              </a:tabLst>
            </a:pPr>
            <a:r>
              <a:rPr lang="hu-HU" sz="2800" dirty="0">
                <a:solidFill>
                  <a:schemeClr val="dk1"/>
                </a:solidFill>
              </a:rPr>
              <a:t>+ </a:t>
            </a:r>
            <a:r>
              <a:rPr lang="hu-HU" sz="2800" dirty="0" err="1">
                <a:solidFill>
                  <a:schemeClr val="dk1"/>
                </a:solidFill>
              </a:rPr>
              <a:t>Finegoldia</a:t>
            </a:r>
            <a:r>
              <a:rPr lang="hu-HU" sz="2800" dirty="0">
                <a:solidFill>
                  <a:schemeClr val="dk1"/>
                </a:solidFill>
              </a:rPr>
              <a:t> </a:t>
            </a:r>
            <a:r>
              <a:rPr lang="hu-HU" sz="2800" dirty="0" err="1">
                <a:solidFill>
                  <a:schemeClr val="dk1"/>
                </a:solidFill>
              </a:rPr>
              <a:t>magna</a:t>
            </a:r>
            <a:r>
              <a:rPr lang="hu-HU" sz="2800" dirty="0">
                <a:solidFill>
                  <a:schemeClr val="dk1"/>
                </a:solidFill>
              </a:rPr>
              <a:t> – növeli a méhnyak rák kialakulásának lehetőségét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  <a:tabLst>
                <a:tab pos="8618538" algn="l"/>
              </a:tabLst>
            </a:pPr>
            <a:endParaRPr sz="2800" b="1" dirty="0">
              <a:solidFill>
                <a:schemeClr val="dk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62B5355-DD0C-258D-6082-FDD04674C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27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82e7cf5c0_0_85"/>
          <p:cNvSpPr txBox="1">
            <a:spLocks noGrp="1"/>
          </p:cNvSpPr>
          <p:nvPr>
            <p:ph type="ctrTitle"/>
          </p:nvPr>
        </p:nvSpPr>
        <p:spPr>
          <a:xfrm>
            <a:off x="685800" y="657050"/>
            <a:ext cx="166199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Urogenitális</a:t>
            </a:r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hatáso</a:t>
            </a:r>
            <a:r>
              <a:rPr lang="hu-HU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kkal</a:t>
            </a:r>
            <a:r>
              <a:rPr lang="hu-HU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bíró fajok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2800" dirty="0">
                <a:solidFill>
                  <a:schemeClr val="dk1"/>
                </a:solidFill>
              </a:rPr>
              <a:t>A </a:t>
            </a:r>
            <a:r>
              <a:rPr lang="hu-HU" sz="2800" dirty="0" err="1">
                <a:solidFill>
                  <a:schemeClr val="dk1"/>
                </a:solidFill>
              </a:rPr>
              <a:t>Bacteroides</a:t>
            </a:r>
            <a:r>
              <a:rPr lang="hu-HU" sz="2800" dirty="0">
                <a:solidFill>
                  <a:schemeClr val="dk1"/>
                </a:solidFill>
              </a:rPr>
              <a:t> fragilis </a:t>
            </a:r>
            <a:br>
              <a:rPr lang="hu-HU" sz="2800" dirty="0">
                <a:solidFill>
                  <a:schemeClr val="dk1"/>
                </a:solidFill>
              </a:rPr>
            </a:br>
            <a:r>
              <a:rPr lang="hu-HU" sz="2800" dirty="0" err="1">
                <a:solidFill>
                  <a:schemeClr val="dk1"/>
                </a:solidFill>
              </a:rPr>
              <a:t>fragilizin</a:t>
            </a:r>
            <a:r>
              <a:rPr lang="hu-HU" sz="2800" dirty="0">
                <a:solidFill>
                  <a:schemeClr val="dk1"/>
                </a:solidFill>
              </a:rPr>
              <a:t> toxinja hasítja az e-</a:t>
            </a:r>
            <a:r>
              <a:rPr lang="hu-HU" sz="2800" dirty="0" err="1">
                <a:solidFill>
                  <a:schemeClr val="dk1"/>
                </a:solidFill>
              </a:rPr>
              <a:t>cadherint</a:t>
            </a:r>
            <a:r>
              <a:rPr lang="hu-HU" sz="2800" dirty="0">
                <a:solidFill>
                  <a:schemeClr val="dk1"/>
                </a:solidFill>
              </a:rPr>
              <a:t>, és aktiválhatja a </a:t>
            </a:r>
            <a:r>
              <a:rPr lang="el-GR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dk1"/>
                </a:solidFill>
              </a:rPr>
              <a:t>catenint</a:t>
            </a:r>
            <a:r>
              <a:rPr lang="hu-HU" sz="2800" dirty="0">
                <a:solidFill>
                  <a:schemeClr val="dk1"/>
                </a:solidFill>
              </a:rPr>
              <a:t> – </a:t>
            </a:r>
            <a:r>
              <a:rPr lang="hu-HU" sz="2800" b="1" dirty="0">
                <a:solidFill>
                  <a:srgbClr val="FF0000"/>
                </a:solidFill>
              </a:rPr>
              <a:t>Tünet: </a:t>
            </a:r>
            <a:r>
              <a:rPr lang="hu-HU" sz="2800" b="1" dirty="0" err="1">
                <a:solidFill>
                  <a:srgbClr val="FF0000"/>
                </a:solidFill>
              </a:rPr>
              <a:t>endometroiózis</a:t>
            </a:r>
            <a:r>
              <a:rPr lang="hu-HU" sz="2800" b="1" dirty="0">
                <a:solidFill>
                  <a:srgbClr val="FF0000"/>
                </a:solidFill>
              </a:rPr>
              <a:t>, SM</a:t>
            </a:r>
            <a:r>
              <a:rPr lang="hu-HU" sz="2800" dirty="0">
                <a:solidFill>
                  <a:schemeClr val="dk1"/>
                </a:solidFill>
              </a:rPr>
              <a:t>.</a:t>
            </a:r>
            <a:br>
              <a:rPr lang="hu-HU" sz="4400" dirty="0">
                <a:solidFill>
                  <a:schemeClr val="dk1"/>
                </a:solidFill>
              </a:rPr>
            </a:b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8EF809-A795-8C2F-E58E-A802EC133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B925BF2-45EF-3557-CCE8-38E8C9FA2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800" y="1970894"/>
            <a:ext cx="11847808" cy="420444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0D9738D-9A0B-7A92-5940-83C49DCAB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800" y="6260298"/>
            <a:ext cx="11847808" cy="317392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3762E40-4C8C-9602-8730-1C111B3AF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633" y="3073717"/>
            <a:ext cx="15828476" cy="6057812"/>
          </a:xfrm>
          <a:prstGeom prst="rect">
            <a:avLst/>
          </a:prstGeom>
        </p:spPr>
      </p:pic>
      <p:sp>
        <p:nvSpPr>
          <p:cNvPr id="6" name="Google Shape;151;g2f82e7cf5c0_0_38">
            <a:extLst>
              <a:ext uri="{FF2B5EF4-FFF2-40B4-BE49-F238E27FC236}">
                <a16:creationId xmlns:a16="http://schemas.microsoft.com/office/drawing/2014/main" id="{9E921E7B-D4D4-D57B-3FBD-72F938093C1F}"/>
              </a:ext>
            </a:extLst>
          </p:cNvPr>
          <p:cNvSpPr txBox="1">
            <a:spLocks/>
          </p:cNvSpPr>
          <p:nvPr/>
        </p:nvSpPr>
        <p:spPr>
          <a:xfrm>
            <a:off x="698658" y="1019664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</a:t>
            </a: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, 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r>
              <a:rPr lang="hu-HU" sz="2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asmenés, puffadás, hasi diszkomfort</a:t>
            </a:r>
          </a:p>
          <a:p>
            <a:pPr>
              <a:spcBef>
                <a:spcPts val="640"/>
              </a:spcBef>
            </a:pP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Fragilizin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toxin a </a:t>
            </a: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Bacteroides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fragilis baktériumban (PMID: 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32863742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21784C9-C068-27F3-0F29-CBB2AE8A0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021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241458" y="190710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, műtétre és bélflóra regeneráció előtt készült minta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C292CD0-02D9-EF16-BEBA-316512833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879" y="754807"/>
            <a:ext cx="12102942" cy="3826665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B4344854-25DC-7302-2B12-6C00E850C8C3}"/>
              </a:ext>
            </a:extLst>
          </p:cNvPr>
          <p:cNvSpPr txBox="1">
            <a:spLocks/>
          </p:cNvSpPr>
          <p:nvPr/>
        </p:nvSpPr>
        <p:spPr>
          <a:xfrm>
            <a:off x="15222646" y="4573223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D42E076-5C5E-BA9B-01B1-1F1467C83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sp>
        <p:nvSpPr>
          <p:cNvPr id="5" name="Google Shape;151;g2f82e7cf5c0_0_38">
            <a:extLst>
              <a:ext uri="{FF2B5EF4-FFF2-40B4-BE49-F238E27FC236}">
                <a16:creationId xmlns:a16="http://schemas.microsoft.com/office/drawing/2014/main" id="{D34BEF4A-97DA-ACEC-61E8-72BB1C591286}"/>
              </a:ext>
            </a:extLst>
          </p:cNvPr>
          <p:cNvSpPr txBox="1">
            <a:spLocks/>
          </p:cNvSpPr>
          <p:nvPr/>
        </p:nvSpPr>
        <p:spPr>
          <a:xfrm>
            <a:off x="241456" y="4573223"/>
            <a:ext cx="16226451" cy="83319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 és bélreszekciós műtét, valamint bélflóra regeneráció után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0ACCD85-30F0-59D5-C5D4-0AA580C962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438" y="5219847"/>
            <a:ext cx="12285824" cy="431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828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0C406-D27B-2B8E-9604-AE91EFB3C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03A07B0A-4103-6466-B2E3-2263F8ECA532}"/>
              </a:ext>
            </a:extLst>
          </p:cNvPr>
          <p:cNvSpPr txBox="1">
            <a:spLocks/>
          </p:cNvSpPr>
          <p:nvPr/>
        </p:nvSpPr>
        <p:spPr>
          <a:xfrm>
            <a:off x="264317" y="3191780"/>
            <a:ext cx="8325578" cy="7824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, éveken át tartó meddőség, műtét és vetélés után bélflóra regeneráció előtt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CE93C66C-F1BF-6F53-6B16-FE4EE83573B1}"/>
              </a:ext>
            </a:extLst>
          </p:cNvPr>
          <p:cNvSpPr txBox="1">
            <a:spLocks/>
          </p:cNvSpPr>
          <p:nvPr/>
        </p:nvSpPr>
        <p:spPr>
          <a:xfrm>
            <a:off x="536842" y="2285275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5715130-FD78-035C-5856-AC0B233DA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ACEAB87-C22D-B926-246E-938083375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317" y="396648"/>
            <a:ext cx="8325577" cy="141295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1F36B15-E26F-4946-2450-4E0EF6C47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5890" y="220146"/>
            <a:ext cx="9016231" cy="401399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3CA4661-8AC3-3159-3E89-1BE5A1793C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064" y="4234145"/>
            <a:ext cx="17715279" cy="52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58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4623E-9EC0-D4B3-8ABA-696DE5A1F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E87996F3-FF89-4C0A-49D7-30979479C579}"/>
              </a:ext>
            </a:extLst>
          </p:cNvPr>
          <p:cNvSpPr txBox="1">
            <a:spLocks/>
          </p:cNvSpPr>
          <p:nvPr/>
        </p:nvSpPr>
        <p:spPr>
          <a:xfrm>
            <a:off x="15371564" y="2482890"/>
            <a:ext cx="2271444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F5A9076-BD5B-28CF-5841-A55C3451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ED09D72-8044-9D41-6CFD-5C83FE4B2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962" y="589436"/>
            <a:ext cx="8171844" cy="1412957"/>
          </a:xfrm>
          <a:prstGeom prst="rect">
            <a:avLst/>
          </a:prstGeom>
        </p:spPr>
      </p:pic>
      <p:sp>
        <p:nvSpPr>
          <p:cNvPr id="21" name="Google Shape;151;g2f82e7cf5c0_0_38">
            <a:extLst>
              <a:ext uri="{FF2B5EF4-FFF2-40B4-BE49-F238E27FC236}">
                <a16:creationId xmlns:a16="http://schemas.microsoft.com/office/drawing/2014/main" id="{0B186BE9-F738-C544-4C7B-39A95C05D54C}"/>
              </a:ext>
            </a:extLst>
          </p:cNvPr>
          <p:cNvSpPr txBox="1">
            <a:spLocks/>
          </p:cNvSpPr>
          <p:nvPr/>
        </p:nvSpPr>
        <p:spPr>
          <a:xfrm>
            <a:off x="461962" y="2510420"/>
            <a:ext cx="16226451" cy="7824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Bélflóra regeneráció után – még nem értük el a célunkat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6F03B49-09C3-058C-FD3A-C5BE9308B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4579" y="186785"/>
            <a:ext cx="5813971" cy="141295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CF67530-6FC3-734F-F22D-CA2AA049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962" y="3578110"/>
            <a:ext cx="17262022" cy="591355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2A67D50-A0E4-DFAD-A838-BF5E2D4F8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487" y="589436"/>
            <a:ext cx="8785513" cy="11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584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470058" y="721284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tályog a méhében, méheltávolító műtétre vár</a:t>
            </a:r>
          </a:p>
          <a:p>
            <a:pPr>
              <a:spcBef>
                <a:spcPts val="640"/>
              </a:spcBef>
            </a:pPr>
            <a:r>
              <a:rPr lang="hu-HU" sz="2800" dirty="0">
                <a:solidFill>
                  <a:schemeClr val="tx1"/>
                </a:solidFill>
              </a:rPr>
              <a:t>Bélflóra regeneráció után megszűntek a havonta kiújuló </a:t>
            </a:r>
            <a:r>
              <a:rPr lang="hu-HU" sz="2800" dirty="0" err="1">
                <a:solidFill>
                  <a:schemeClr val="tx1"/>
                </a:solidFill>
              </a:rPr>
              <a:t>húgyuti</a:t>
            </a:r>
            <a:r>
              <a:rPr lang="hu-HU" sz="2800" dirty="0">
                <a:solidFill>
                  <a:schemeClr val="tx1"/>
                </a:solidFill>
              </a:rPr>
              <a:t> fertőzések – visszamérésre várunk műtét után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0C153EA-B038-AEE1-47BF-44BF2862C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656" y="2477390"/>
            <a:ext cx="16890686" cy="5332220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460F1731-488B-7610-D407-C8C6F51C3187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41C74BE-E279-17BE-8B9A-3B9522628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377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8" y="907856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</a:t>
            </a: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, </a:t>
            </a:r>
            <a:r>
              <a:rPr lang="hu-HU" sz="2800" b="1" dirty="0" err="1">
                <a:solidFill>
                  <a:srgbClr val="FF0000"/>
                </a:solidFill>
              </a:rPr>
              <a:t>adenomiózis</a:t>
            </a:r>
            <a:r>
              <a:rPr lang="hu-HU" sz="2800" b="1" dirty="0">
                <a:solidFill>
                  <a:srgbClr val="FF0000"/>
                </a:solidFill>
              </a:rPr>
              <a:t>, az inzulinrezisztencia gyanú, Lyme, végbél sipolyok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460F1731-488B-7610-D407-C8C6F51C3187}"/>
              </a:ext>
            </a:extLst>
          </p:cNvPr>
          <p:cNvSpPr txBox="1">
            <a:spLocks/>
          </p:cNvSpPr>
          <p:nvPr/>
        </p:nvSpPr>
        <p:spPr>
          <a:xfrm>
            <a:off x="1188198" y="8732520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D5833DE-EA06-9F15-7A54-AF1CE875D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253" y="2549411"/>
            <a:ext cx="16503494" cy="518817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4996294-F57D-F7FE-3649-3C53522F6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837" y="7118034"/>
            <a:ext cx="7557272" cy="48705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6356DEB-E462-1133-1636-3C76DFC86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275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82e7cf5c0_0_90"/>
          <p:cNvSpPr txBox="1">
            <a:spLocks noGrp="1"/>
          </p:cNvSpPr>
          <p:nvPr>
            <p:ph type="ctrTitle"/>
          </p:nvPr>
        </p:nvSpPr>
        <p:spPr>
          <a:xfrm>
            <a:off x="498274" y="362350"/>
            <a:ext cx="13264617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Egyes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baktériumok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szerepe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megbetegedésekben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Daganat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indító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daganat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fejlődést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támogató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fajok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7" name="Google Shape;187;g2f82e7cf5c0_0_90"/>
          <p:cNvSpPr txBox="1">
            <a:spLocks noGrp="1"/>
          </p:cNvSpPr>
          <p:nvPr>
            <p:ph type="subTitle" idx="1"/>
          </p:nvPr>
        </p:nvSpPr>
        <p:spPr>
          <a:xfrm>
            <a:off x="621500" y="2171699"/>
            <a:ext cx="16737900" cy="715986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 err="1">
                <a:solidFill>
                  <a:schemeClr val="dk1"/>
                </a:solidFill>
              </a:rPr>
              <a:t>Fusobacterium</a:t>
            </a:r>
            <a:r>
              <a:rPr lang="hu-HU" sz="2800" b="1" dirty="0">
                <a:solidFill>
                  <a:schemeClr val="dk1"/>
                </a:solidFill>
              </a:rPr>
              <a:t> </a:t>
            </a:r>
            <a:r>
              <a:rPr lang="hu-HU" sz="2800" b="1" dirty="0" err="1">
                <a:solidFill>
                  <a:schemeClr val="dk1"/>
                </a:solidFill>
              </a:rPr>
              <a:t>nucleatum</a:t>
            </a:r>
            <a:r>
              <a:rPr lang="hu-HU" sz="2800" b="1" dirty="0">
                <a:solidFill>
                  <a:schemeClr val="dk1"/>
                </a:solidFill>
              </a:rPr>
              <a:t>	</a:t>
            </a:r>
            <a:r>
              <a:rPr lang="hu-HU" sz="2800" dirty="0">
                <a:solidFill>
                  <a:schemeClr val="dk1"/>
                </a:solidFill>
              </a:rPr>
              <a:t>Salmonella </a:t>
            </a:r>
            <a:r>
              <a:rPr lang="hu-HU" sz="2800" dirty="0" err="1">
                <a:solidFill>
                  <a:schemeClr val="dk1"/>
                </a:solidFill>
              </a:rPr>
              <a:t>enterica</a:t>
            </a: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>
                <a:tab pos="9144000" algn="l"/>
              </a:tabLst>
            </a:pPr>
            <a:r>
              <a:rPr lang="hu-HU" sz="2800" b="1" dirty="0" err="1">
                <a:solidFill>
                  <a:schemeClr val="dk1"/>
                </a:solidFill>
              </a:rPr>
              <a:t>Parvimonas</a:t>
            </a:r>
            <a:r>
              <a:rPr lang="hu-HU" sz="2800" b="1" dirty="0">
                <a:solidFill>
                  <a:schemeClr val="dk1"/>
                </a:solidFill>
              </a:rPr>
              <a:t> </a:t>
            </a:r>
            <a:r>
              <a:rPr lang="hu-HU" sz="2800" b="1" dirty="0" err="1">
                <a:solidFill>
                  <a:schemeClr val="dk1"/>
                </a:solidFill>
              </a:rPr>
              <a:t>micra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hu-HU" sz="2800" dirty="0" err="1">
                <a:solidFill>
                  <a:schemeClr val="dk1"/>
                </a:solidFill>
              </a:rPr>
              <a:t>Streptococcus</a:t>
            </a:r>
            <a:r>
              <a:rPr lang="hu-HU" sz="2800" dirty="0">
                <a:solidFill>
                  <a:schemeClr val="dk1"/>
                </a:solidFill>
              </a:rPr>
              <a:t> </a:t>
            </a:r>
            <a:r>
              <a:rPr lang="hu-HU" sz="2800" dirty="0" err="1">
                <a:solidFill>
                  <a:schemeClr val="dk1"/>
                </a:solidFill>
              </a:rPr>
              <a:t>equinus</a:t>
            </a: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9144000" algn="l"/>
              </a:tabLst>
            </a:pPr>
            <a:r>
              <a:rPr lang="hu-HU" sz="2800" b="1" dirty="0" err="1">
                <a:solidFill>
                  <a:schemeClr val="dk1"/>
                </a:solidFill>
              </a:rPr>
              <a:t>Peptostreptococcus</a:t>
            </a:r>
            <a:r>
              <a:rPr lang="hu-HU" sz="2800" b="1" dirty="0">
                <a:solidFill>
                  <a:schemeClr val="dk1"/>
                </a:solidFill>
              </a:rPr>
              <a:t> </a:t>
            </a:r>
            <a:r>
              <a:rPr lang="hu-HU" sz="2800" b="1" dirty="0" err="1">
                <a:solidFill>
                  <a:schemeClr val="dk1"/>
                </a:solidFill>
              </a:rPr>
              <a:t>anaerobius</a:t>
            </a:r>
            <a:r>
              <a:rPr lang="hu-HU" sz="2800" b="1" dirty="0">
                <a:solidFill>
                  <a:schemeClr val="dk1"/>
                </a:solidFill>
              </a:rPr>
              <a:t> </a:t>
            </a:r>
            <a:r>
              <a:rPr lang="hu-HU" sz="2800" dirty="0">
                <a:solidFill>
                  <a:schemeClr val="dk1"/>
                </a:solidFill>
              </a:rPr>
              <a:t>	</a:t>
            </a:r>
            <a:r>
              <a:rPr lang="hu-HU" sz="2800" dirty="0" err="1">
                <a:solidFill>
                  <a:schemeClr val="dk1"/>
                </a:solidFill>
              </a:rPr>
              <a:t>Streptococcus</a:t>
            </a:r>
            <a:r>
              <a:rPr lang="hu-HU" sz="2800" dirty="0">
                <a:solidFill>
                  <a:schemeClr val="dk1"/>
                </a:solidFill>
              </a:rPr>
              <a:t> </a:t>
            </a:r>
            <a:r>
              <a:rPr lang="hu-HU" sz="2800" dirty="0" err="1">
                <a:solidFill>
                  <a:schemeClr val="dk1"/>
                </a:solidFill>
              </a:rPr>
              <a:t>gallolyticus</a:t>
            </a:r>
            <a:endParaRPr lang="hu-HU" sz="2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u-HU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b="1" dirty="0">
                <a:solidFill>
                  <a:schemeClr val="dk1"/>
                </a:solidFill>
              </a:rPr>
              <a:t>Fontos megkülönböztetni a driver és a </a:t>
            </a:r>
            <a:r>
              <a:rPr lang="hu-HU" b="1" dirty="0" err="1">
                <a:solidFill>
                  <a:schemeClr val="dk1"/>
                </a:solidFill>
              </a:rPr>
              <a:t>passanger</a:t>
            </a:r>
            <a:r>
              <a:rPr lang="hu-HU" b="1" dirty="0">
                <a:solidFill>
                  <a:schemeClr val="dk1"/>
                </a:solidFill>
              </a:rPr>
              <a:t> hatást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 b="1" dirty="0">
                <a:solidFill>
                  <a:schemeClr val="dk1"/>
                </a:solidFill>
              </a:rPr>
              <a:t>Driver, azaz indító hatású fajok</a:t>
            </a:r>
            <a:r>
              <a:rPr lang="hu-HU" sz="2800" dirty="0">
                <a:solidFill>
                  <a:schemeClr val="dk1"/>
                </a:solidFill>
              </a:rPr>
              <a:t>. Ezekről kimutatták, hogy egyértelműen el tudják indítani a daganat fejlődését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 b="1" dirty="0" err="1">
                <a:solidFill>
                  <a:schemeClr val="dk1"/>
                </a:solidFill>
              </a:rPr>
              <a:t>Passenger</a:t>
            </a:r>
            <a:r>
              <a:rPr lang="hu-HU" sz="2800" b="1" dirty="0">
                <a:solidFill>
                  <a:schemeClr val="dk1"/>
                </a:solidFill>
              </a:rPr>
              <a:t>, azaz </a:t>
            </a:r>
            <a:r>
              <a:rPr lang="en-US" sz="2800" b="1" dirty="0" err="1">
                <a:solidFill>
                  <a:schemeClr val="dk1"/>
                </a:solidFill>
              </a:rPr>
              <a:t>dagana</a:t>
            </a:r>
            <a:r>
              <a:rPr lang="hu-HU" sz="2800" b="1" dirty="0">
                <a:solidFill>
                  <a:schemeClr val="dk1"/>
                </a:solidFill>
              </a:rPr>
              <a:t>tok mellé társuló fajok. </a:t>
            </a:r>
            <a:r>
              <a:rPr lang="hu-HU" sz="2800" dirty="0">
                <a:solidFill>
                  <a:schemeClr val="dk1"/>
                </a:solidFill>
              </a:rPr>
              <a:t>Ezek szeretik a bélfal nem megfelelő állapotát, mert vélhetően az ilyenkor kialakuló fizikai környezet kedvez az ő túlélésüknek. Ők maguk nem fognak daganatot indítani, de ronthatják a daganatos szövet státuszát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800" b="1" dirty="0">
                <a:solidFill>
                  <a:schemeClr val="dk1"/>
                </a:solidFill>
              </a:rPr>
              <a:t>A krónikus gyulladás egyenes ágú következménye a </a:t>
            </a:r>
            <a:r>
              <a:rPr lang="hu-HU" sz="2800" b="1" dirty="0" err="1">
                <a:solidFill>
                  <a:schemeClr val="dk1"/>
                </a:solidFill>
              </a:rPr>
              <a:t>carcinogensis</a:t>
            </a:r>
            <a:r>
              <a:rPr lang="hu-HU" sz="2800" dirty="0">
                <a:solidFill>
                  <a:schemeClr val="dk1"/>
                </a:solidFill>
              </a:rPr>
              <a:t> – így nagyon sok faj képes driver hatással bírni hosszú távon. Emiatt több faj is képes daganatot indítani.</a:t>
            </a:r>
            <a:endParaRPr lang="hu-HU" sz="2800" b="1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7A913AA-EBC5-7FD1-6882-B17F3D08A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D805E-0D23-E071-61D4-2E4066511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g2f82e7cf5c0_0_63">
            <a:extLst>
              <a:ext uri="{FF2B5EF4-FFF2-40B4-BE49-F238E27FC236}">
                <a16:creationId xmlns:a16="http://schemas.microsoft.com/office/drawing/2014/main" id="{53F41BF3-0ECC-D4D4-1630-A80B1662C80F}"/>
              </a:ext>
            </a:extLst>
          </p:cNvPr>
          <p:cNvSpPr txBox="1">
            <a:spLocks/>
          </p:cNvSpPr>
          <p:nvPr/>
        </p:nvSpPr>
        <p:spPr>
          <a:xfrm>
            <a:off x="417925" y="397710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b="1" dirty="0"/>
              <a:t>Mikroorganizmus indukálta szöveti átjárhatóság </a:t>
            </a:r>
            <a:endParaRPr lang="en-US" sz="4400" b="1" dirty="0"/>
          </a:p>
        </p:txBody>
      </p:sp>
      <p:sp>
        <p:nvSpPr>
          <p:cNvPr id="5" name="Google Shape;91;g2f82e7cf5c0_0_63">
            <a:extLst>
              <a:ext uri="{FF2B5EF4-FFF2-40B4-BE49-F238E27FC236}">
                <a16:creationId xmlns:a16="http://schemas.microsoft.com/office/drawing/2014/main" id="{D4BA8A8A-F007-0FDC-14C9-371C90D01C46}"/>
              </a:ext>
            </a:extLst>
          </p:cNvPr>
          <p:cNvSpPr txBox="1">
            <a:spLocks/>
          </p:cNvSpPr>
          <p:nvPr/>
        </p:nvSpPr>
        <p:spPr>
          <a:xfrm>
            <a:off x="617221" y="2302050"/>
            <a:ext cx="7063740" cy="691053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Zonulin</a:t>
            </a:r>
            <a:r>
              <a:rPr lang="hu-HU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termelődés </a:t>
            </a:r>
            <a:r>
              <a:rPr lang="hu-HU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természetes folyamat, de a mértékétől függően kóros folyamat lehet. Szöveti integritás megszakadásával jár a bélsejtek esetében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E-</a:t>
            </a:r>
            <a:r>
              <a:rPr lang="hu-HU" sz="28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cadherint</a:t>
            </a:r>
            <a:r>
              <a:rPr lang="hu-HU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transzmembrán fehérje-  </a:t>
            </a:r>
            <a:r>
              <a:rPr lang="hu-HU" sz="2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expresszió</a:t>
            </a:r>
            <a:r>
              <a:rPr lang="hu-HU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csökkenése vagy a fehérje hasítása a probléma. Szöveti integritás megszakadásával jár – </a:t>
            </a:r>
            <a:r>
              <a:rPr lang="hu-HU" sz="2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endometriózis</a:t>
            </a:r>
            <a:r>
              <a:rPr lang="hu-HU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karcinómák – </a:t>
            </a:r>
            <a:r>
              <a:rPr lang="hu-HU" sz="2800" u="sng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lehet bélflóra indukált is! (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bőr, mell, emésztőrendszer, a légutak, </a:t>
            </a:r>
            <a:r>
              <a:rPr lang="hu-HU" sz="2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urogenitális</a:t>
            </a:r>
            <a:r>
              <a:rPr lang="hu-HU" sz="2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traktus).</a:t>
            </a:r>
          </a:p>
          <a:p>
            <a:endParaRPr lang="hu-HU" sz="28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Immunsejtek speciális átlépései </a:t>
            </a:r>
            <a:r>
              <a:rPr lang="hu-HU" sz="2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 természetes folyamat, hiánya problémát. Szöveti integritás megszakadása nélkül is végbe mehet.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2044749-1A0B-D4D6-3C9A-6BA10862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324" y="109537"/>
            <a:ext cx="10093094" cy="940965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F8D10E1-FA19-1009-8651-DE38A02C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CD16AF8-3ABA-1AB5-E25D-63756344A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8142" y="2740342"/>
            <a:ext cx="9810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694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8" y="760701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Hírtelen fogyás utáni kivizsgálás során végbél daganatot azonosítottak. A műtét után kiderült, hogy jóindulatú daganat volt. A műtét utáni állapotot mutatja a vizsgálat eredménye.</a:t>
            </a:r>
          </a:p>
          <a:p>
            <a:pPr>
              <a:spcBef>
                <a:spcPts val="640"/>
              </a:spcBef>
            </a:pPr>
            <a:r>
              <a:rPr lang="hu-HU" sz="2800" dirty="0">
                <a:solidFill>
                  <a:schemeClr val="dk1"/>
                </a:solidFill>
              </a:rPr>
              <a:t>Visszamérésre várunk</a:t>
            </a: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B3F4CF4-D074-4FA8-8393-F57415D9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" y="3073717"/>
            <a:ext cx="15998327" cy="298717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A7453B2-5359-F7D5-9B32-AB7F3487A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82" y="6649402"/>
            <a:ext cx="7983582" cy="151161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CA4BE19-37C4-39C7-3ADE-F35D67E92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456" y="6649402"/>
            <a:ext cx="7486653" cy="1443038"/>
          </a:xfrm>
          <a:prstGeom prst="rect">
            <a:avLst/>
          </a:prstGeom>
        </p:spPr>
      </p:pic>
      <p:sp>
        <p:nvSpPr>
          <p:cNvPr id="11" name="Google Shape;139;g2f82e7cf5c0_0_43">
            <a:extLst>
              <a:ext uri="{FF2B5EF4-FFF2-40B4-BE49-F238E27FC236}">
                <a16:creationId xmlns:a16="http://schemas.microsoft.com/office/drawing/2014/main" id="{64F39B52-C1D1-F2D5-1650-703F8FC0714C}"/>
              </a:ext>
            </a:extLst>
          </p:cNvPr>
          <p:cNvSpPr txBox="1">
            <a:spLocks/>
          </p:cNvSpPr>
          <p:nvPr/>
        </p:nvSpPr>
        <p:spPr>
          <a:xfrm>
            <a:off x="1188198" y="8879675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844D4DF-72AD-7174-9FFB-7204081F3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56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2A87D0-49E8-37D4-2336-40587E9D2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575945"/>
            <a:ext cx="12961620" cy="1470025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Egyes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baktériumok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szerepe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a </a:t>
            </a:r>
            <a:r>
              <a:rPr lang="en-US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megbetegedésekben</a:t>
            </a:r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pszicho- és </a:t>
            </a:r>
            <a:r>
              <a:rPr lang="hu-HU" b="1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neuroaktív</a:t>
            </a:r>
            <a:r>
              <a:rPr lang="hu-HU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hatások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ADE5D45-B6E0-C9D1-051F-3E994BB38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136" y="2426970"/>
            <a:ext cx="7608863" cy="4591050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fajok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	</a:t>
            </a: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pudredinis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	</a:t>
            </a: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onderdonki</a:t>
            </a:r>
            <a:endParaRPr lang="hu-HU" sz="28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Bacteroidesek</a:t>
            </a:r>
            <a:endParaRPr lang="hu-HU" sz="28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Bifidobacterium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adolescentis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Bifidobacterium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dentium</a:t>
            </a: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Lacticaseibacillus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paracasei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Evtepia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gabavorous</a:t>
            </a:r>
            <a:endParaRPr lang="hu-HU" sz="2800" b="1" kern="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810C47CB-F457-6CC3-2919-36C34EF8D9F6}"/>
              </a:ext>
            </a:extLst>
          </p:cNvPr>
          <p:cNvSpPr txBox="1">
            <a:spLocks/>
          </p:cNvSpPr>
          <p:nvPr/>
        </p:nvSpPr>
        <p:spPr>
          <a:xfrm>
            <a:off x="9921240" y="2430780"/>
            <a:ext cx="7818120" cy="433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Lactiplantibacillus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plantarum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Levilactobacillus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brevis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Oscillibacter</a:t>
            </a:r>
            <a:endParaRPr lang="hu-HU" sz="2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25400"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Parasutterella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excrementihominis</a:t>
            </a:r>
            <a:endParaRPr lang="hu-HU" sz="2800" b="1" kern="100" dirty="0">
              <a:solidFill>
                <a:schemeClr val="tx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25400"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Sutterella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wadsworthensis</a:t>
            </a:r>
            <a:endParaRPr lang="hu-HU" sz="2800" b="1" kern="100" dirty="0">
              <a:solidFill>
                <a:schemeClr val="tx1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25400"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Propoionsav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termelő fajok</a:t>
            </a:r>
          </a:p>
          <a:p>
            <a:pPr marL="0" indent="25400"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Acetát termelő fajok</a:t>
            </a:r>
          </a:p>
          <a:p>
            <a:pPr marL="0" indent="25400" algn="l">
              <a:lnSpc>
                <a:spcPct val="107000"/>
              </a:lnSpc>
              <a:spcAft>
                <a:spcPts val="800"/>
              </a:spcAft>
            </a:pPr>
            <a:r>
              <a:rPr lang="hu-HU" sz="2800" b="1" kern="100" dirty="0" err="1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Veillonella</a:t>
            </a: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fajok</a:t>
            </a:r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5E4AE708-FF84-AE3F-0646-5278BE639CFB}"/>
              </a:ext>
            </a:extLst>
          </p:cNvPr>
          <p:cNvSpPr txBox="1">
            <a:spLocks/>
          </p:cNvSpPr>
          <p:nvPr/>
        </p:nvSpPr>
        <p:spPr>
          <a:xfrm>
            <a:off x="1268728" y="7856220"/>
            <a:ext cx="15750541" cy="10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25400" algn="l"/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HPA tengely bármily nemű érintettsége egy erős stresszfaktor lesz a szervezetben: gyulladások, patogének, daganatképzés, stb.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18E26D9-C49F-BBCE-B890-2190E1BE8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13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D4C13D-D176-8F7F-01E9-CF92EEA866F7}"/>
              </a:ext>
            </a:extLst>
          </p:cNvPr>
          <p:cNvSpPr txBox="1">
            <a:spLocks/>
          </p:cNvSpPr>
          <p:nvPr/>
        </p:nvSpPr>
        <p:spPr>
          <a:xfrm>
            <a:off x="480060" y="575945"/>
            <a:ext cx="12961620" cy="147002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Neurotranszmitterek</a:t>
            </a:r>
            <a:r>
              <a:rPr lang="hu-HU" sz="4400" b="1" dirty="0">
                <a:latin typeface="Calibri" panose="020F0502020204030204" pitchFamily="34" charset="0"/>
                <a:cs typeface="Calibri" panose="020F0502020204030204" pitchFamily="34" charset="0"/>
              </a:rPr>
              <a:t> és a bélflóra –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teljesség igénye nélkül</a:t>
            </a:r>
            <a:endParaRPr lang="hu-HU" sz="4400" dirty="0"/>
          </a:p>
        </p:txBody>
      </p:sp>
      <p:graphicFrame>
        <p:nvGraphicFramePr>
          <p:cNvPr id="5" name="Táblázat 4">
            <a:extLst>
              <a:ext uri="{FF2B5EF4-FFF2-40B4-BE49-F238E27FC236}">
                <a16:creationId xmlns:a16="http://schemas.microsoft.com/office/drawing/2014/main" id="{91C5B2EF-5C56-52BD-A02E-B51844E2D8B0}"/>
              </a:ext>
            </a:extLst>
          </p:cNvPr>
          <p:cNvGraphicFramePr>
            <a:graphicFrameLocks noGrp="1"/>
          </p:cNvGraphicFramePr>
          <p:nvPr/>
        </p:nvGraphicFramePr>
        <p:xfrm>
          <a:off x="1038225" y="1605280"/>
          <a:ext cx="16211550" cy="780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925">
                  <a:extLst>
                    <a:ext uri="{9D8B030D-6E8A-4147-A177-3AD203B41FA5}">
                      <a16:colId xmlns:a16="http://schemas.microsoft.com/office/drawing/2014/main" val="3599563195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val="2610984027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val="1424488566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val="1609390198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val="2373284662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val="1533826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Noradrenalin</a:t>
                      </a:r>
                      <a:endParaRPr lang="hu-HU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Dopamin</a:t>
                      </a:r>
                      <a:endParaRPr lang="hu-HU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Szerotonin</a:t>
                      </a:r>
                      <a:endParaRPr lang="hu-HU" sz="24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i="0" u="none" strike="noStrike" cap="none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Acetil-kolin</a:t>
                      </a:r>
                      <a:endParaRPr lang="hu-HU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GABA</a:t>
                      </a:r>
                      <a:endParaRPr lang="hu-HU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Hisztamin</a:t>
                      </a:r>
                      <a:endParaRPr lang="hu-HU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88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Szűkíti az </a:t>
                      </a:r>
                      <a:r>
                        <a:rPr lang="hu-HU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ereket</a:t>
                      </a: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emeli a szívfrekvenciát, és segíti a cukor felszabadítását a cukor raktárakból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Szerepe van többek között az </a:t>
                      </a:r>
                      <a:r>
                        <a:rPr lang="hu-HU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intrinzik</a:t>
                      </a: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motiváció kialakításában, és a mozgáskoordináció-ban is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Szabályozza az általános lelki jólétet, megfelelő metabolikus státusza véd a depresszió ellen, de hatással van a bélmozgásokra is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Átjuttatja az információt az idegsejtről az izmokra, de a gyomorsav termelésben is szerepet játszik 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Csökkenti a szorongást, de lehet serkentő hatása is az emésztőrendszerben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Felel az éberségért, de képes izom összehúzódásokat kiváltani a bélfalban 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2078607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Bacillus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mycoides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Bacillus cereus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plantarum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Bifidobacterium adolescentis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Enterobacter fajok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1913394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Bacillus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subtilis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Bacillus subtilis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Hafnia alvei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Ecetsav termelők az ecetsav az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acetil-kolin</a:t>
                      </a: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egyik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prekurzora</a:t>
                      </a: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Bifidobacterium angulatum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Hafnia alvei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2246219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</a:t>
                      </a: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brevis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</a:t>
                      </a: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4138169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Proteus vulgaris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plantarum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buchneri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plantarum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22172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Serratia marcescens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Morganella morganii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plantarum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Lactobacillus hilgardii</a:t>
                      </a: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320069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fontAlgn="b"/>
                      <a:br>
                        <a:rPr lang="hu-HU" sz="2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hu-HU" sz="22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Bacteroides</a:t>
                      </a: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fajok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Clostridium</a:t>
                      </a:r>
                      <a:r>
                        <a:rPr lang="hu-HU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hu-HU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perfringens</a:t>
                      </a:r>
                      <a:endParaRPr lang="hu-HU" sz="2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anchor="b"/>
                </a:tc>
                <a:extLst>
                  <a:ext uri="{0D108BD9-81ED-4DB2-BD59-A6C34878D82A}">
                    <a16:rowId xmlns:a16="http://schemas.microsoft.com/office/drawing/2014/main" val="1031408288"/>
                  </a:ext>
                </a:extLst>
              </a:tr>
            </a:tbl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5AF09632-12C2-F2A8-FA84-22A29CAD8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455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0B1111-3B4B-02BB-94B4-8D9F44CAA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339725"/>
            <a:ext cx="10058400" cy="1470025"/>
          </a:xfrm>
        </p:spPr>
        <p:txBody>
          <a:bodyPr/>
          <a:lstStyle/>
          <a:p>
            <a:pPr algn="l"/>
            <a:r>
              <a:rPr lang="hu-HU" b="1" dirty="0"/>
              <a:t>Pszichológiai-neurológiai összefüggések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E06E010-6FF5-EE59-BAF7-33C5D07EB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50" y="1714500"/>
            <a:ext cx="16497300" cy="6819900"/>
          </a:xfrm>
        </p:spPr>
        <p:txBody>
          <a:bodyPr>
            <a:noAutofit/>
          </a:bodyPr>
          <a:lstStyle/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nemzetségbe 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tartozó egyes baktériumfajok 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(például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putredinis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és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onderdonkii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képesek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metabolizálni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triptofánt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és megzavarni annak lebontási útvonalát is.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 egészséges emberekhez képest a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depressziós emberek bélflórájában egyes baktérium nemzetségek aránya csökkent 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Dialister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Fusicatenibacter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Lachnospira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és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Sutterella</a:t>
            </a:r>
            <a:r>
              <a:rPr lang="hu-HU" sz="2800" b="0" i="1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Prevotella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Klebsiella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Streptococcus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Clostridium</a:t>
            </a:r>
            <a:r>
              <a:rPr lang="hu-HU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 csoportok aránya viszont megnövekedett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(Candida,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Veillonella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Ruminococcus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Acidaminococcus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Clostridium</a:t>
            </a:r>
            <a:r>
              <a:rPr lang="hu-HU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spcBef>
                <a:spcPts val="6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Egyes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mirobiom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vizsgálatok során az egészséges magyar lakosság 57,31%-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ában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azonosították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Evtepia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gabavorous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nevű baktériumot. Ez a faj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képes GABA-t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metabolizálni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így erősítheti a szorongásos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tüneeteket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 rtl="0">
              <a:spcBef>
                <a:spcPts val="6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Veillonellaceaek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emelkedett szerepét a skizofréniában is megerősítette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Továbbá nagyobb arányát találták skizofréneknél az egészséges mintához képest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Prevotellaceae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Bacteroidaceae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és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Coriobacteriaceae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nemzetségeknek is. </a:t>
            </a:r>
          </a:p>
          <a:p>
            <a:pPr marL="0" indent="0" algn="l" rtl="0">
              <a:spcBef>
                <a:spcPts val="600"/>
              </a:spcBef>
              <a:spcAft>
                <a:spcPts val="600"/>
              </a:spcAft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Dr. Derek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MacFabe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kutatásai során az 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autizmusban szenvedő gyermekeknél megnövekedett széklet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szintet talált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Egyre több a bizonyíték arra, hogy a </a:t>
            </a:r>
            <a:r>
              <a:rPr lang="hu-HU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mennyiség összefüggésbe hozható az ASD-vel.</a:t>
            </a:r>
          </a:p>
          <a:p>
            <a:pPr marL="0" indent="0" algn="l" rtl="0">
              <a:spcBef>
                <a:spcPts val="1200"/>
              </a:spcBef>
              <a:spcAft>
                <a:spcPts val="1200"/>
              </a:spcAft>
            </a:pPr>
            <a:br>
              <a:rPr 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https://psybiom.hu/cikkek/mikrobiom_bel_agy_tengely/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5C90C50-4025-1F98-1C8A-D5AE43953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02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744378" y="1230264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nagyjából 1 éve mindenről listát kezdett vezetni, ami előtte nem volt rá jellemző. PMS tünetek, szorongásos tünetek, nagyon erősnek érzi a stresszt az életében, </a:t>
            </a:r>
            <a:r>
              <a:rPr lang="hu-HU" sz="2800" b="1" dirty="0" err="1">
                <a:solidFill>
                  <a:srgbClr val="FF0000"/>
                </a:solidFill>
              </a:rPr>
              <a:t>endometriózisa</a:t>
            </a:r>
            <a:r>
              <a:rPr lang="hu-HU" sz="2800" b="1" dirty="0">
                <a:solidFill>
                  <a:srgbClr val="FF0000"/>
                </a:solidFill>
              </a:rPr>
              <a:t> van</a:t>
            </a:r>
          </a:p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Regeneráció után sokat javult a pszichés státusza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8C9DDB7-5AF1-465E-D20A-AA4950ABB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378" y="3281231"/>
            <a:ext cx="9405461" cy="166998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B1C48BA-28CF-D758-80AD-4465DE12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9839" y="3073717"/>
            <a:ext cx="7731849" cy="6024563"/>
          </a:xfrm>
          <a:prstGeom prst="rect">
            <a:avLst/>
          </a:prstGeom>
        </p:spPr>
      </p:pic>
      <p:sp>
        <p:nvSpPr>
          <p:cNvPr id="3" name="Alcím 2">
            <a:extLst>
              <a:ext uri="{FF2B5EF4-FFF2-40B4-BE49-F238E27FC236}">
                <a16:creationId xmlns:a16="http://schemas.microsoft.com/office/drawing/2014/main" id="{6A5705DA-5801-EB78-61D7-79C3FCEC1ECB}"/>
              </a:ext>
            </a:extLst>
          </p:cNvPr>
          <p:cNvSpPr txBox="1">
            <a:spLocks/>
          </p:cNvSpPr>
          <p:nvPr/>
        </p:nvSpPr>
        <p:spPr>
          <a:xfrm>
            <a:off x="744378" y="5335788"/>
            <a:ext cx="6812280" cy="414473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Parasutterella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Excrementihominis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neurotoxkus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hatású lehet. Autistáknál gyakran találnak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Sutterella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fajokat. </a:t>
            </a:r>
          </a:p>
          <a:p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putredinis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ametabolizálja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bélrendszeri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triptofánt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és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triptofán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metabolikus útvonalát eltolhatja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neurotoxikus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irányba</a:t>
            </a:r>
          </a:p>
        </p:txBody>
      </p:sp>
      <p:sp>
        <p:nvSpPr>
          <p:cNvPr id="5" name="Google Shape;139;g2f82e7cf5c0_0_43">
            <a:extLst>
              <a:ext uri="{FF2B5EF4-FFF2-40B4-BE49-F238E27FC236}">
                <a16:creationId xmlns:a16="http://schemas.microsoft.com/office/drawing/2014/main" id="{C6DD0120-DEEF-E48D-6174-5A292F3EF235}"/>
              </a:ext>
            </a:extLst>
          </p:cNvPr>
          <p:cNvSpPr txBox="1">
            <a:spLocks/>
          </p:cNvSpPr>
          <p:nvPr/>
        </p:nvSpPr>
        <p:spPr>
          <a:xfrm>
            <a:off x="1188198" y="8879675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8A5188A-D019-1C46-E183-86DB4CE58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15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4A49FE01-B1CF-7C71-C56E-AE37FA8D8C4F}"/>
              </a:ext>
            </a:extLst>
          </p:cNvPr>
          <p:cNvSpPr txBox="1">
            <a:spLocks/>
          </p:cNvSpPr>
          <p:nvPr/>
        </p:nvSpPr>
        <p:spPr>
          <a:xfrm>
            <a:off x="698656" y="1168438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olyan erős pánik epizódok és depresszió, amelyek kórházi kezelést igényeltek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41DAAB4-243F-0B5A-312B-8FF51A65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7" y="2285798"/>
            <a:ext cx="16226451" cy="157583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11F1AB4-D0FE-17D9-0DD3-CF232C261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8" y="3952190"/>
            <a:ext cx="6928443" cy="5549401"/>
          </a:xfrm>
          <a:prstGeom prst="rect">
            <a:avLst/>
          </a:prstGeom>
        </p:spPr>
      </p:pic>
      <p:sp>
        <p:nvSpPr>
          <p:cNvPr id="9" name="Alcím 2">
            <a:extLst>
              <a:ext uri="{FF2B5EF4-FFF2-40B4-BE49-F238E27FC236}">
                <a16:creationId xmlns:a16="http://schemas.microsoft.com/office/drawing/2014/main" id="{A703A82C-E850-5435-546A-29FEFBEE4440}"/>
              </a:ext>
            </a:extLst>
          </p:cNvPr>
          <p:cNvSpPr txBox="1">
            <a:spLocks/>
          </p:cNvSpPr>
          <p:nvPr/>
        </p:nvSpPr>
        <p:spPr>
          <a:xfrm>
            <a:off x="8275320" y="5742028"/>
            <a:ext cx="9532620" cy="331708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Pseudoruminococcus</a:t>
            </a:r>
            <a:r>
              <a:rPr lang="hu-HU" sz="28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massiliensis</a:t>
            </a:r>
            <a:r>
              <a:rPr lang="hu-HU" sz="28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fő </a:t>
            </a:r>
            <a:r>
              <a:rPr lang="hu-HU" sz="2800" i="0" u="none" strike="noStrike" baseline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metabolitja</a:t>
            </a:r>
            <a:r>
              <a:rPr lang="hu-HU" sz="28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 ecetsav. </a:t>
            </a:r>
          </a:p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Itt lép fel az ecetsav paradoxon kérdése.</a:t>
            </a:r>
          </a:p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putredinis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ametabolizálja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bélrendszeri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triptofánt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és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triptofán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metabolikus útvonalát eltolhatja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neurotoxikus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irányba</a:t>
            </a:r>
          </a:p>
          <a:p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Parasutterella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Excrementihominis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neurotoxkus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hatású lehet. Autistáknál gyakran találnak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Sutterella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fajokat. </a:t>
            </a:r>
          </a:p>
          <a:p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27D2C35-4ED3-F6D2-53CA-94A04F900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320" y="4076700"/>
            <a:ext cx="8649788" cy="1450264"/>
          </a:xfrm>
          <a:prstGeom prst="rect">
            <a:avLst/>
          </a:prstGeom>
        </p:spPr>
      </p:pic>
      <p:sp>
        <p:nvSpPr>
          <p:cNvPr id="2" name="Google Shape;139;g2f82e7cf5c0_0_43">
            <a:extLst>
              <a:ext uri="{FF2B5EF4-FFF2-40B4-BE49-F238E27FC236}">
                <a16:creationId xmlns:a16="http://schemas.microsoft.com/office/drawing/2014/main" id="{2A36672E-5CE7-10C9-6C76-74CC864B36A8}"/>
              </a:ext>
            </a:extLst>
          </p:cNvPr>
          <p:cNvSpPr txBox="1">
            <a:spLocks/>
          </p:cNvSpPr>
          <p:nvPr/>
        </p:nvSpPr>
        <p:spPr>
          <a:xfrm>
            <a:off x="7474698" y="8950862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FF4E0A9-FBC5-628C-56EA-07204AD68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64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1;g2f82e7cf5c0_0_38">
            <a:extLst>
              <a:ext uri="{FF2B5EF4-FFF2-40B4-BE49-F238E27FC236}">
                <a16:creationId xmlns:a16="http://schemas.microsoft.com/office/drawing/2014/main" id="{59E5C060-E44E-C109-757E-5C1040D89A8C}"/>
              </a:ext>
            </a:extLst>
          </p:cNvPr>
          <p:cNvSpPr txBox="1">
            <a:spLocks/>
          </p:cNvSpPr>
          <p:nvPr/>
        </p:nvSpPr>
        <p:spPr>
          <a:xfrm>
            <a:off x="187020" y="275503"/>
            <a:ext cx="17849519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epilepszia szerű rángások, közel teljes ágyhoz kötöttség, gyengeség, mintha állandóan üres lenne a gyomra, a belei. Depresszió, szorongás jellemzi. Most kezd néha jobb napja 1-1 jobb napja lenni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F886BB9-DEF5-8158-3D38-1FE534455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  <p:sp>
        <p:nvSpPr>
          <p:cNvPr id="7" name="Google Shape;139;g2f82e7cf5c0_0_43">
            <a:extLst>
              <a:ext uri="{FF2B5EF4-FFF2-40B4-BE49-F238E27FC236}">
                <a16:creationId xmlns:a16="http://schemas.microsoft.com/office/drawing/2014/main" id="{9A632D73-5708-B09A-F8C1-1B7C5D94F973}"/>
              </a:ext>
            </a:extLst>
          </p:cNvPr>
          <p:cNvSpPr txBox="1">
            <a:spLocks/>
          </p:cNvSpPr>
          <p:nvPr/>
        </p:nvSpPr>
        <p:spPr>
          <a:xfrm>
            <a:off x="17058130" y="9167889"/>
            <a:ext cx="1875042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44E3261-6B5A-C45C-B2F9-18CF8DD09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69" y="2658906"/>
            <a:ext cx="16871110" cy="650898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ED9450A-8708-0576-36C1-D7BC98FA6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69" y="1458097"/>
            <a:ext cx="16871110" cy="11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893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82e7cf5c0_0_80"/>
          <p:cNvSpPr txBox="1">
            <a:spLocks noGrp="1"/>
          </p:cNvSpPr>
          <p:nvPr>
            <p:ph type="ctrTitle"/>
          </p:nvPr>
        </p:nvSpPr>
        <p:spPr>
          <a:xfrm>
            <a:off x="621500" y="367725"/>
            <a:ext cx="1332738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Egyes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baktériumok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szerepe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a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megbetegedésekben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: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hormonokra és a v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ércukor</a:t>
            </a:r>
            <a:r>
              <a:rPr lang="hu-H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szintre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kifejtett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hatások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Google Shape;169;g2f82e7cf5c0_0_80"/>
          <p:cNvSpPr txBox="1">
            <a:spLocks noGrp="1"/>
          </p:cNvSpPr>
          <p:nvPr>
            <p:ph type="subTitle" idx="1"/>
          </p:nvPr>
        </p:nvSpPr>
        <p:spPr>
          <a:xfrm>
            <a:off x="621500" y="2171700"/>
            <a:ext cx="16737900" cy="731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Segatella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copri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Prevotella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copri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inzulinrezisztenciát válthat ki, súlyosbíthatja a glükóz intoleranciát és növelheti a BCAA-k keringési szintjét 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fr-FR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volume 535, pages376–381 (2016)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Phocaeicola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vulgatus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növelheti a BCAA-k keringési szintjét, PCOS esetén magas arányát találják.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Propionsav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termelő fajok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mindegyik -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mTOR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útovnalon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keresztül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Vajsav termelő fajok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energia többletet hoznak létre, sokszor vezetnek elhízáshoz, gyakran jön evési kényszert idéz elő: 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Eubacterium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rectale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Agathobacter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rectalis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Mediterraneibacter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lactaris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([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Ruminococcus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hu-HU" sz="20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lactaris</a:t>
            </a:r>
            <a:r>
              <a:rPr lang="hu-HU" sz="2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),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Anaerostipes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hadrus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Eubacterium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hadrum], [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Eubacterium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Lachnospira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eligens</a:t>
            </a:r>
            <a:r>
              <a:rPr lang="hu-HU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sz="2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Akkermansia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muciniphila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 zsírszövetben csökkenti a gyulladást és a zsírtömeget. A vérben csökkenti a glükóz, triglicerid és koleszterin szintet. A májban csökkeni a glükóztermelést, gyulladást, pozitívan hat az IR-re.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Bacteroides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rodentium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inzulinfüggő cukorbetegeknél gyakran magasabb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Bifidobacterium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faecale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javítja az inzulinérzékenységet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Eubacterium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ramulus</a:t>
            </a:r>
            <a:r>
              <a:rPr lang="hu-HU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inzulinrezisztens nőknél magas az aránya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Blautia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nemzetség </a:t>
            </a:r>
            <a:r>
              <a:rPr lang="hu-HU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megemelhetik az ösztrogén szintet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Fusicatenibacter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saccharivorans</a:t>
            </a: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béta </a:t>
            </a:r>
            <a:r>
              <a:rPr lang="hu-HU" sz="280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glükoronidáz</a:t>
            </a:r>
            <a:r>
              <a:rPr lang="hu-HU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enzimje visszajuttatja máj által kiválasztott ösztrogént a véráramba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CBF36BB-2A99-7378-4C91-1E1A776E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1;g2f82e7cf5c0_0_38">
            <a:extLst>
              <a:ext uri="{FF2B5EF4-FFF2-40B4-BE49-F238E27FC236}">
                <a16:creationId xmlns:a16="http://schemas.microsoft.com/office/drawing/2014/main" id="{5D8DCD03-A4F8-16DB-D816-D51529183501}"/>
              </a:ext>
            </a:extLst>
          </p:cNvPr>
          <p:cNvSpPr txBox="1">
            <a:spLocks/>
          </p:cNvSpPr>
          <p:nvPr/>
        </p:nvSpPr>
        <p:spPr>
          <a:xfrm>
            <a:off x="698658" y="747243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fogyási nehézségek, nagyon magas inzulin értékek, megmagyarázhatatlan rosszullétek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C9DCB3B-41BF-0B90-19AC-15B48A8EC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1887" y="4000500"/>
            <a:ext cx="10658778" cy="479583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3FA3FFB-60B1-7211-4C87-FC616AD2E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58" y="2271712"/>
            <a:ext cx="6454415" cy="330993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81DB4B4-DBC8-45D5-7FCA-8343FAABD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41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7F09405-13EE-C0B9-8D49-9E7FCE813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97" y="2684144"/>
            <a:ext cx="13863163" cy="2398857"/>
          </a:xfrm>
          <a:prstGeom prst="rect">
            <a:avLst/>
          </a:prstGeom>
        </p:spPr>
      </p:pic>
      <p:sp>
        <p:nvSpPr>
          <p:cNvPr id="6" name="Google Shape;151;g2f82e7cf5c0_0_38">
            <a:extLst>
              <a:ext uri="{FF2B5EF4-FFF2-40B4-BE49-F238E27FC236}">
                <a16:creationId xmlns:a16="http://schemas.microsoft.com/office/drawing/2014/main" id="{A5E6ED67-2EEB-D552-F943-00B18ED7F8C1}"/>
              </a:ext>
            </a:extLst>
          </p:cNvPr>
          <p:cNvSpPr txBox="1">
            <a:spLocks/>
          </p:cNvSpPr>
          <p:nvPr/>
        </p:nvSpPr>
        <p:spPr>
          <a:xfrm>
            <a:off x="744378" y="1017752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Inzulinrezisztencia, PCOS, szorongás, kényszerevés, ingerlékenység, fáradékonyság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5B50AB8-8250-2334-592A-52CCF022A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>
          <a:extLst>
            <a:ext uri="{FF2B5EF4-FFF2-40B4-BE49-F238E27FC236}">
              <a16:creationId xmlns:a16="http://schemas.microsoft.com/office/drawing/2014/main" id="{5A18EACC-1B6D-4D75-25BE-6A5B3B4B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fae34239f7_0_0">
            <a:extLst>
              <a:ext uri="{FF2B5EF4-FFF2-40B4-BE49-F238E27FC236}">
                <a16:creationId xmlns:a16="http://schemas.microsoft.com/office/drawing/2014/main" id="{72D58511-123A-3A5D-8301-EBD33A8D66E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0061" y="1755330"/>
            <a:ext cx="8846819" cy="6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Nyálkát szabályozó feladat 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a bélfal védelmét látják el</a:t>
            </a:r>
          </a:p>
          <a:p>
            <a:pPr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Rövid láncú zsírsavakat termelése 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tápanyag forrásként szolgálnak</a:t>
            </a:r>
          </a:p>
          <a:p>
            <a:pPr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Tejsavtermelés </a:t>
            </a: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a megfelelő környezet létrehozásáért felelnek</a:t>
            </a:r>
          </a:p>
          <a:p>
            <a:pPr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Immunmoduláció  </a:t>
            </a:r>
            <a:r>
              <a:rPr lang="hu-HU" sz="2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segítenek leküzdeni a kórokozókat vagy versengenek velük</a:t>
            </a:r>
          </a:p>
          <a:p>
            <a:pPr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Idegrendszeri támogatás </a:t>
            </a: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ingerület átvivő anyagokat termelnek</a:t>
            </a:r>
          </a:p>
          <a:p>
            <a:pPr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800" b="1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Rostbontás </a:t>
            </a: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– a számunkra emészthetetlen szénhidrátokat használják fel, tápanyagot hoznak létre</a:t>
            </a:r>
            <a:endParaRPr lang="hu-HU" sz="2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Ezek a funkciók teremtik meg az egészséges emberi élet alapját</a:t>
            </a:r>
          </a:p>
          <a:p>
            <a:pPr marL="0" indent="0" algn="l">
              <a:lnSpc>
                <a:spcPct val="107000"/>
              </a:lnSpc>
              <a:spcAft>
                <a:spcPts val="800"/>
              </a:spcAft>
            </a:pPr>
            <a:r>
              <a:rPr lang="hu-HU" sz="2800" kern="100" dirty="0">
                <a:solidFill>
                  <a:schemeClr val="tx1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„Öreg barát” elmélet adja meg a magyarázatot?</a:t>
            </a:r>
            <a:endParaRPr lang="hu-HU" sz="2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54000" indent="-2540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u-HU" sz="2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Google Shape;127;g2fae34239f7_0_0">
            <a:extLst>
              <a:ext uri="{FF2B5EF4-FFF2-40B4-BE49-F238E27FC236}">
                <a16:creationId xmlns:a16="http://schemas.microsoft.com/office/drawing/2014/main" id="{9ABDE925-D66B-569C-45C6-29506CACA13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285330"/>
            <a:ext cx="896112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Mit is várunk a bélflórától?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SYBIOM">
            <a:hlinkClick r:id="" action="ppaction://media"/>
            <a:extLst>
              <a:ext uri="{FF2B5EF4-FFF2-40B4-BE49-F238E27FC236}">
                <a16:creationId xmlns:a16="http://schemas.microsoft.com/office/drawing/2014/main" id="{B9EA6D59-23A9-539B-D298-54844DA51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1181" y="0"/>
            <a:ext cx="8846819" cy="955547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DDA95C6-84F4-A222-C874-D153B48F3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79E5169F-25CB-BB71-C5AD-A2DF41BE4ADB}"/>
              </a:ext>
            </a:extLst>
          </p:cNvPr>
          <p:cNvSpPr txBox="1">
            <a:spLocks/>
          </p:cNvSpPr>
          <p:nvPr/>
        </p:nvSpPr>
        <p:spPr>
          <a:xfrm>
            <a:off x="698658" y="767245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</a:t>
            </a: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, PCOS, nehezített teherbeesés</a:t>
            </a:r>
          </a:p>
          <a:p>
            <a:pPr>
              <a:spcBef>
                <a:spcPts val="640"/>
              </a:spcBef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9031B5D-A361-6F4A-D0F5-D4D66D08A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" y="3073717"/>
            <a:ext cx="14737252" cy="255693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370CE54-3928-6820-0F2E-E564F0E0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661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E43CF24-56B4-E924-6876-4DC0864E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" y="3073717"/>
            <a:ext cx="13763454" cy="2344324"/>
          </a:xfrm>
          <a:prstGeom prst="rect">
            <a:avLst/>
          </a:prstGeom>
        </p:spPr>
      </p:pic>
      <p:sp>
        <p:nvSpPr>
          <p:cNvPr id="4" name="Google Shape;151;g2f82e7cf5c0_0_38">
            <a:extLst>
              <a:ext uri="{FF2B5EF4-FFF2-40B4-BE49-F238E27FC236}">
                <a16:creationId xmlns:a16="http://schemas.microsoft.com/office/drawing/2014/main" id="{96D80C0B-9C8A-D1EE-CA95-C973FD9AA5B1}"/>
              </a:ext>
            </a:extLst>
          </p:cNvPr>
          <p:cNvSpPr txBox="1">
            <a:spLocks/>
          </p:cNvSpPr>
          <p:nvPr/>
        </p:nvSpPr>
        <p:spPr>
          <a:xfrm>
            <a:off x="698658" y="972985"/>
            <a:ext cx="16226451" cy="16663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40"/>
              </a:spcBef>
            </a:pPr>
            <a:r>
              <a:rPr lang="hu-HU" sz="2800" b="1" dirty="0">
                <a:solidFill>
                  <a:srgbClr val="FF0000"/>
                </a:solidFill>
              </a:rPr>
              <a:t>Tünetek: </a:t>
            </a:r>
            <a:r>
              <a:rPr lang="hu-HU" sz="2800" b="1" dirty="0" err="1">
                <a:solidFill>
                  <a:srgbClr val="FF0000"/>
                </a:solidFill>
              </a:rPr>
              <a:t>Endometriózis</a:t>
            </a:r>
            <a:r>
              <a:rPr lang="hu-HU" sz="2800" b="1" dirty="0">
                <a:solidFill>
                  <a:srgbClr val="FF0000"/>
                </a:solidFill>
              </a:rPr>
              <a:t> – műtve volt már -, PCOS, Sclerosis multiplex (már nem áthatóak MR vizsgálat során az egyértelmű SM jelek, de volt SM diagnózis régebben)) </a:t>
            </a:r>
          </a:p>
          <a:p>
            <a:pPr>
              <a:spcBef>
                <a:spcPts val="640"/>
              </a:spcBef>
            </a:pPr>
            <a:endParaRPr lang="en-US" sz="2800" dirty="0">
              <a:solidFill>
                <a:schemeClr val="dk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AC3A9A-B23E-12D8-F4C2-D48E3D716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831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F1CAC-438F-EFCB-41C6-9BCA0E26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93" y="4406900"/>
            <a:ext cx="5342414" cy="736600"/>
          </a:xfrm>
        </p:spPr>
        <p:txBody>
          <a:bodyPr>
            <a:noAutofit/>
          </a:bodyPr>
          <a:lstStyle/>
          <a:p>
            <a:r>
              <a:rPr lang="hu-HU" sz="4400" dirty="0"/>
              <a:t>Mi lehet a megoldás?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2426A28-CFB2-67C1-3717-88ECFF726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184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/>
              <a:t>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7465040" cy="7932420"/>
          </a:xfrm>
        </p:spPr>
        <p:txBody>
          <a:bodyPr>
            <a:noAutofit/>
          </a:bodyPr>
          <a:lstStyle/>
          <a:p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étel meghatározza, milyen lesz a bélflórád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a bélflórád meghatározza, mit kíván a szervezeted.</a:t>
            </a:r>
          </a:p>
          <a:p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 emésztőrendszered állapota meghatározza, milyen lesz a bélflórád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az emésztetlen tápanyag táplálja a baktériumokat. A tápanyag többlet felboríthatja a bélflóra státuszát.</a:t>
            </a:r>
          </a:p>
          <a:p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 étel fogyasztásának formája meghatározza, milyen lesz a bélflórád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: nyersan vagy főve (pl. rostok), hidegen vagy melegen (rezisztens keményítő)</a:t>
            </a:r>
          </a:p>
          <a:p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Néha a legjobb ételek ártanak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gránátalma, fekete málna, bogyós gyümölcsök egységesen – pl. nyálkaevő fajokat táplálhatnak. Gomba, zab –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glükán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tartalma túlszaporíthat egyes hasznos fajokat. Néha a tejsav sok, így a mindenkinek felkínált fermentált étel ezekben az esetekben árthat is.</a:t>
            </a:r>
          </a:p>
          <a:p>
            <a:pPr marL="11430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bélflóra egészséges státuszának fenntartása kizárólag változatos étkezéssel tartható fenn. Nagyon fontos, hogy a fő tápanyag típusok jelen legyenek: </a:t>
            </a:r>
            <a:endParaRPr lang="hu-HU" sz="28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fontAlgn="base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fehérje - akár állati akár növényi forrásból,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szénhidrát - azon belül rostok és keményítő is,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zsírok  - azon belül rövid és hosszú láncú zsírsavak, telített és telítetlen zsírsavak,</a:t>
            </a:r>
          </a:p>
          <a:p>
            <a:pPr algn="just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minél színesebb zöldségek és gyümölcsök - nyers, párolt és fermentált formában is.</a:t>
            </a:r>
          </a:p>
          <a:p>
            <a:pPr marL="114300" indent="0" algn="just" rtl="0" fontAlgn="base"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 te bármelyik tápanyag forrást erősen preferálod, akkor tudnod kell, hogy ellensúlyozd hosszú távon azt a bélflóra egészsége szempontjából.</a:t>
            </a:r>
            <a:endParaRPr lang="hu-HU" sz="28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32C180B-763C-FDD2-935D-DA368220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211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9D3F8-B315-5030-F8CC-4194EDA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74638"/>
            <a:ext cx="7962900" cy="1143000"/>
          </a:xfrm>
        </p:spPr>
        <p:txBody>
          <a:bodyPr/>
          <a:lstStyle/>
          <a:p>
            <a:pPr algn="l"/>
            <a:r>
              <a:rPr lang="hu-HU" b="1" dirty="0" err="1"/>
              <a:t>Probiotikumok</a:t>
            </a:r>
            <a:endParaRPr lang="hu-HU" b="1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46985E6-60EF-0B4E-3619-9E536205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5640050" cy="7410450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Tejsav termelő fajok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Bifidobacteriumok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Lactobacillaceaek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Streptococcus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thermophilus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– céljuk, hogy a normál flóra részeként kolonizálják a vastagbelet.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Escherichia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coli fajok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legismertebb az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Escherichia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coli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Nissle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1917 –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microcinek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segítségével képes elpusztítani sok LPS fajt: toxikus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Escherichia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coli,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Shigela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Klebsiellák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, stb.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Enterococcus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faecalis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- felső légúti betegségek, allergiák, bőrbetegségek,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gasztrointesztinális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területek esetén alkalmazhatjuk.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Bacillus </a:t>
            </a:r>
            <a:r>
              <a:rPr lang="hu-HU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subtilis</a:t>
            </a:r>
            <a:r>
              <a:rPr lang="hu-H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– spóraképző talajbaktérium, amelyet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probiotikumként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főleg egyes fajok kiirtása vagy redukálása céljából használunk, pl.: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Phocaeicola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vulgatus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Campylobacter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jejuni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Escherichia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coli, stb.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Saccharomyces</a:t>
            </a:r>
            <a:r>
              <a:rPr lang="hu-H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boulardii</a:t>
            </a:r>
            <a:r>
              <a:rPr lang="hu-H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Candida gombák ellen véd, akut hasmenéseknél,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Helicobacter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pylori</a:t>
            </a:r>
            <a:r>
              <a:rPr lang="hu-HU" sz="2800" dirty="0">
                <a:latin typeface="Calibri" panose="020F0502020204030204" pitchFamily="34" charset="0"/>
                <a:cs typeface="Calibri" panose="020F0502020204030204" pitchFamily="34" charset="0"/>
              </a:rPr>
              <a:t> fertőzésnél hatásos védekezés lehet.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B2714AE-6CFA-F069-FB93-8FB99B00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55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FC736C-6546-6014-BD39-441B18B8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14" y="594360"/>
            <a:ext cx="7961086" cy="1143000"/>
          </a:xfrm>
        </p:spPr>
        <p:txBody>
          <a:bodyPr>
            <a:normAutofit/>
          </a:bodyPr>
          <a:lstStyle/>
          <a:p>
            <a:pPr algn="l"/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Postbiotikumok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BBAF26C-0513-9B3F-B180-F01CD974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15624810" cy="6789419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None/>
            </a:pP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baktériumok anyagcsere termékei – ha a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probiotikum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vagy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prebiotikum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adása túl erős első lépésben</a:t>
            </a:r>
            <a:b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Tejsav - pl. pasztőrözött fermentált zöldség leve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Escherichia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coli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metabolitja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Rövid láncú zsírsavak -  pl. vajsav kapszulák, ecetek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Enzimek - pl.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laktáz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proteázok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(Bacillus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subtilis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Vitaminok 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Exopoliszacharidok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segítik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biofilmképzést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2DADA22-DFE4-228D-66C5-9FEE9EE5E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436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3D4DAD-0C71-A746-77C9-9ABF99C4D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316547"/>
            <a:ext cx="13213080" cy="1470025"/>
          </a:xfrm>
        </p:spPr>
        <p:txBody>
          <a:bodyPr/>
          <a:lstStyle/>
          <a:p>
            <a:pPr algn="l"/>
            <a:r>
              <a:rPr lang="hu-HU" b="1" dirty="0" err="1"/>
              <a:t>Polifenolok</a:t>
            </a:r>
            <a:r>
              <a:rPr lang="hu-HU" b="1" dirty="0"/>
              <a:t> a bérflóra regenerációban – pro és kontra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71D0015-C772-DA57-3413-7C46AB0BA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2263140"/>
            <a:ext cx="15956280" cy="6972300"/>
          </a:xfrm>
        </p:spPr>
        <p:txBody>
          <a:bodyPr>
            <a:normAutofit/>
          </a:bodyPr>
          <a:lstStyle/>
          <a:p>
            <a:pPr marL="0" indent="0" algn="l"/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Egyes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polifenolok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nagyon erős hatást gyakorolnak a vastagél baktériumaira. Egyes fajokat kiirtanak, más fajokat viszont képesek táplálni. A bélflóra státusz ismerete nélkül ezért nem tudjuk, mely hatóanyaggal dolgozhatunk. </a:t>
            </a:r>
          </a:p>
          <a:p>
            <a:pPr marL="0" indent="0" algn="l"/>
            <a:endParaRPr lang="hu-HU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hu-H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eketekömény </a:t>
            </a:r>
            <a:r>
              <a:rPr lang="hu-HU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timokinonja</a:t>
            </a:r>
            <a:r>
              <a:rPr lang="hu-H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emeli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Streptococcus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thermophilus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szintjét (hasznos tejsav termelő, de könnyen túlszaporodik), csökkenti például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aureus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Escherichia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coli.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dysenteriae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enterális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patogének) szintjét.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endParaRPr lang="hu-HU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Gyömbér </a:t>
            </a:r>
            <a:r>
              <a:rPr lang="hu-HU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gingerolja</a:t>
            </a:r>
            <a:r>
              <a:rPr lang="hu-HU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innocuum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(opportunista patogén lehet) szintjét, csökkenti a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Desulfovibrio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fajok (kénredukáló fajok) szintjét.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endParaRPr lang="hu-HU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Kurkuma </a:t>
            </a:r>
            <a:r>
              <a:rPr lang="hu-H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kurkuminja</a:t>
            </a:r>
            <a:r>
              <a:rPr lang="hu-H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a magas arányban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neuroaktív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fajok arányát növeli, jelenleg az egyetlen ismert növényi hatóanyag az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Angelakisella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massiliensis</a:t>
            </a:r>
            <a:r>
              <a:rPr lang="hu-HU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hüvelyi patogén ellen.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endParaRPr lang="hu-HU" sz="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hu-HU" sz="2800" b="1" dirty="0" err="1">
                <a:solidFill>
                  <a:srgbClr val="040C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hu-HU" sz="2800" b="1" i="0" dirty="0" err="1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uercetin</a:t>
            </a:r>
            <a:r>
              <a:rPr lang="hu-HU" sz="2800" b="1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a magas arányban gyulladáskeltő és veséket is terhelő hangyasav termelő </a:t>
            </a:r>
            <a:r>
              <a:rPr lang="hu-HU" sz="2800" b="0" i="0" dirty="0" err="1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Gemmiger</a:t>
            </a:r>
            <a:r>
              <a:rPr lang="hu-HU" sz="2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0" i="0" dirty="0" err="1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formicilis</a:t>
            </a:r>
            <a:r>
              <a:rPr lang="hu-HU" sz="2800" b="0" i="0" dirty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faj arányát növeli, 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magas arányban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neuroaktív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Alistipes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fajok arányát csökkenti.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1041525-01DF-6AF5-DBA0-F2BCB3AEC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31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82e7cf5c0_0_100"/>
          <p:cNvSpPr txBox="1">
            <a:spLocks noGrp="1"/>
          </p:cNvSpPr>
          <p:nvPr>
            <p:ph type="ctrTitle"/>
          </p:nvPr>
        </p:nvSpPr>
        <p:spPr>
          <a:xfrm>
            <a:off x="965200" y="374663"/>
            <a:ext cx="1210818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1 kg saláta mindenkinek? A növényi rostok jók vagy rosszak?</a:t>
            </a:r>
            <a:endParaRPr b="1" dirty="0"/>
          </a:p>
        </p:txBody>
      </p:sp>
      <p:sp>
        <p:nvSpPr>
          <p:cNvPr id="205" name="Google Shape;205;g2f82e7cf5c0_0_100"/>
          <p:cNvSpPr txBox="1">
            <a:spLocks noGrp="1"/>
          </p:cNvSpPr>
          <p:nvPr>
            <p:ph type="subTitle" idx="1"/>
          </p:nvPr>
        </p:nvSpPr>
        <p:spPr>
          <a:xfrm>
            <a:off x="965200" y="2338388"/>
            <a:ext cx="16357600" cy="28051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tx1"/>
                </a:solidFill>
              </a:rPr>
              <a:t>Rostok nélkül nem létezik egészséges bélflóra. Mindenből, így a rostokból is megárthat a többlet bevitel – főleg, ha ezeket nem ételből, hanem kiegészítőkből visszük be.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tx1"/>
                </a:solidFill>
              </a:rPr>
              <a:t>Ha ez emberi vastagbél hosszát hozzámérjük egy növényevő vastagbelével, akkor könnyen megtalálhatjuk a választ</a:t>
            </a:r>
            <a:r>
              <a:rPr lang="hu-HU" sz="2800" b="1" dirty="0">
                <a:solidFill>
                  <a:schemeClr val="tx1"/>
                </a:solidFill>
              </a:rPr>
              <a:t>. Emberi vastagbél hossza </a:t>
            </a:r>
            <a:r>
              <a:rPr lang="hu-HU" sz="2800" b="1" dirty="0" err="1">
                <a:solidFill>
                  <a:schemeClr val="tx1"/>
                </a:solidFill>
              </a:rPr>
              <a:t>kb</a:t>
            </a:r>
            <a:r>
              <a:rPr lang="hu-HU" sz="2800" b="1" dirty="0">
                <a:solidFill>
                  <a:schemeClr val="tx1"/>
                </a:solidFill>
              </a:rPr>
              <a:t> 150–160 cm</a:t>
            </a:r>
            <a:r>
              <a:rPr lang="hu-HU" sz="2800" dirty="0">
                <a:solidFill>
                  <a:schemeClr val="tx1"/>
                </a:solidFill>
              </a:rPr>
              <a:t>, egy növényevő </a:t>
            </a:r>
            <a:r>
              <a:rPr lang="hu-HU" sz="2800" b="1" dirty="0">
                <a:solidFill>
                  <a:schemeClr val="tx1"/>
                </a:solidFill>
              </a:rPr>
              <a:t>gorilláé </a:t>
            </a:r>
            <a:r>
              <a:rPr lang="hu-HU" sz="2800" dirty="0">
                <a:solidFill>
                  <a:schemeClr val="tx1"/>
                </a:solidFill>
              </a:rPr>
              <a:t>pedig akár a </a:t>
            </a:r>
            <a:r>
              <a:rPr lang="hu-HU" sz="2800" b="1" dirty="0">
                <a:solidFill>
                  <a:schemeClr val="tx1"/>
                </a:solidFill>
              </a:rPr>
              <a:t>200 </a:t>
            </a:r>
            <a:r>
              <a:rPr lang="hu-HU" sz="2800" b="1" dirty="0" err="1">
                <a:solidFill>
                  <a:schemeClr val="tx1"/>
                </a:solidFill>
              </a:rPr>
              <a:t>cmt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is elérheti, az </a:t>
            </a:r>
            <a:r>
              <a:rPr lang="hu-HU" sz="2800" b="1" dirty="0">
                <a:solidFill>
                  <a:schemeClr val="tx1"/>
                </a:solidFill>
              </a:rPr>
              <a:t>elefánté</a:t>
            </a:r>
            <a:r>
              <a:rPr lang="hu-HU" sz="2800" dirty="0">
                <a:solidFill>
                  <a:schemeClr val="tx1"/>
                </a:solidFill>
              </a:rPr>
              <a:t> a </a:t>
            </a:r>
            <a:r>
              <a:rPr lang="hu-HU" sz="2800" dirty="0" err="1">
                <a:solidFill>
                  <a:schemeClr val="tx1"/>
                </a:solidFill>
              </a:rPr>
              <a:t>rectummal</a:t>
            </a:r>
            <a:r>
              <a:rPr lang="hu-HU" sz="2800" dirty="0">
                <a:solidFill>
                  <a:schemeClr val="tx1"/>
                </a:solidFill>
              </a:rPr>
              <a:t> együtt akár </a:t>
            </a:r>
            <a:r>
              <a:rPr lang="hu-HU" sz="2800" b="1" dirty="0">
                <a:solidFill>
                  <a:schemeClr val="tx1"/>
                </a:solidFill>
              </a:rPr>
              <a:t>11-13 méter </a:t>
            </a:r>
            <a:r>
              <a:rPr lang="hu-HU" sz="2800" dirty="0">
                <a:solidFill>
                  <a:schemeClr val="tx1"/>
                </a:solidFill>
              </a:rPr>
              <a:t>is lehet.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16B398-B98C-DA14-A5FE-5112AA826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90" y="5143500"/>
            <a:ext cx="15425420" cy="165272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A39D411-D546-221F-7F89-A44B6ABA2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290" y="7189982"/>
            <a:ext cx="15425420" cy="1683648"/>
          </a:xfrm>
          <a:prstGeom prst="rect">
            <a:avLst/>
          </a:prstGeom>
        </p:spPr>
      </p:pic>
      <p:sp>
        <p:nvSpPr>
          <p:cNvPr id="8" name="Google Shape;139;g2f82e7cf5c0_0_43">
            <a:extLst>
              <a:ext uri="{FF2B5EF4-FFF2-40B4-BE49-F238E27FC236}">
                <a16:creationId xmlns:a16="http://schemas.microsoft.com/office/drawing/2014/main" id="{6D3DE5C6-DE01-5D58-461E-81FB6973A1C4}"/>
              </a:ext>
            </a:extLst>
          </p:cNvPr>
          <p:cNvSpPr txBox="1">
            <a:spLocks/>
          </p:cNvSpPr>
          <p:nvPr/>
        </p:nvSpPr>
        <p:spPr>
          <a:xfrm>
            <a:off x="1188198" y="9006298"/>
            <a:ext cx="6614030" cy="646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l"/>
            <a:r>
              <a:rPr lang="hu-HU" sz="1400" dirty="0">
                <a:solidFill>
                  <a:schemeClr val="dk1"/>
                </a:solidFill>
              </a:rPr>
              <a:t>Delta </a:t>
            </a:r>
            <a:r>
              <a:rPr lang="hu-HU" sz="1400" dirty="0" err="1">
                <a:solidFill>
                  <a:schemeClr val="dk1"/>
                </a:solidFill>
              </a:rPr>
              <a:t>Bio</a:t>
            </a:r>
            <a:r>
              <a:rPr lang="hu-HU" sz="1400" dirty="0">
                <a:solidFill>
                  <a:schemeClr val="dk1"/>
                </a:solidFill>
              </a:rPr>
              <a:t> lelet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ABD9463-BA90-258D-4169-42E17BDC6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57069A-02D2-33AF-7DEB-3C4D52DD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621665"/>
            <a:ext cx="11658600" cy="1470025"/>
          </a:xfrm>
        </p:spPr>
        <p:txBody>
          <a:bodyPr/>
          <a:lstStyle/>
          <a:p>
            <a:pPr algn="l"/>
            <a:r>
              <a:rPr lang="hu-HU" b="1" dirty="0"/>
              <a:t>Mi a helyzet a kiegészítőként használt rostokkal és a szelektív rostokkal? </a:t>
            </a:r>
            <a:r>
              <a:rPr lang="hu-HU" b="1" dirty="0" err="1"/>
              <a:t>Prebiotikumok</a:t>
            </a:r>
            <a:endParaRPr lang="hu-HU" b="1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250F82E-33D9-127A-E0B4-C09D72130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2583181"/>
            <a:ext cx="15956280" cy="6332219"/>
          </a:xfrm>
        </p:spPr>
        <p:txBody>
          <a:bodyPr>
            <a:normAutofit/>
          </a:bodyPr>
          <a:lstStyle/>
          <a:p>
            <a:pPr marL="92075" indent="0" algn="l"/>
            <a:r>
              <a:rPr lang="hu-HU" sz="2800" b="1" dirty="0" err="1">
                <a:solidFill>
                  <a:schemeClr val="tx1"/>
                </a:solidFill>
              </a:rPr>
              <a:t>Inulin</a:t>
            </a:r>
            <a:r>
              <a:rPr lang="hu-HU" sz="2800" dirty="0">
                <a:solidFill>
                  <a:schemeClr val="tx1"/>
                </a:solidFill>
              </a:rPr>
              <a:t> – nagyon egyszerű összetételű, a legtöbb rostokat evő faj képes bontani, így irányíts nélkül minden rostevő arányát növelheti. Nagyon hiányos bélflórán akár jó lehet, de szinte sosem alkalmazzuk.</a:t>
            </a:r>
          </a:p>
          <a:p>
            <a:pPr marL="92075" indent="0" algn="l"/>
            <a:endParaRPr lang="hu-HU" sz="800" dirty="0">
              <a:solidFill>
                <a:schemeClr val="tx1"/>
              </a:solidFill>
            </a:endParaRPr>
          </a:p>
          <a:p>
            <a:pPr marL="92075" indent="0" algn="l"/>
            <a:r>
              <a:rPr lang="hu-HU" sz="2800" b="1" dirty="0">
                <a:solidFill>
                  <a:schemeClr val="tx1"/>
                </a:solidFill>
              </a:rPr>
              <a:t>FOS – </a:t>
            </a:r>
            <a:r>
              <a:rPr lang="hu-HU" sz="2800" b="1" dirty="0" err="1">
                <a:solidFill>
                  <a:schemeClr val="tx1"/>
                </a:solidFill>
              </a:rPr>
              <a:t>frukto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oligoszacharid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– a legtöbb rostokat evő faj képes bontani, így irányíts nélkül minden rostevő arányát növelheti. Nagyon hiányos bélflórán akár jó lehet, de ritkán alkalmazzuk.</a:t>
            </a:r>
          </a:p>
          <a:p>
            <a:pPr marL="92075" indent="0" algn="l"/>
            <a:endParaRPr lang="hu-HU" sz="800" dirty="0">
              <a:solidFill>
                <a:schemeClr val="tx1"/>
              </a:solidFill>
            </a:endParaRPr>
          </a:p>
          <a:p>
            <a:pPr marL="92075" indent="0" algn="l"/>
            <a:r>
              <a:rPr lang="hu-HU" sz="2800" b="1" dirty="0">
                <a:solidFill>
                  <a:schemeClr val="tx1"/>
                </a:solidFill>
              </a:rPr>
              <a:t>GOS - </a:t>
            </a:r>
            <a:r>
              <a:rPr lang="hu-HU" sz="2800" b="1" dirty="0" err="1">
                <a:solidFill>
                  <a:schemeClr val="tx1"/>
                </a:solidFill>
              </a:rPr>
              <a:t>galakto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oligoszacharid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– első sorban a tejsav termelő fajok képesek </a:t>
            </a:r>
            <a:r>
              <a:rPr lang="hu-HU" sz="2800" dirty="0" err="1">
                <a:solidFill>
                  <a:schemeClr val="tx1"/>
                </a:solidFill>
              </a:rPr>
              <a:t>metabolizálni</a:t>
            </a:r>
            <a:r>
              <a:rPr lang="hu-HU" sz="2800" dirty="0">
                <a:solidFill>
                  <a:schemeClr val="tx1"/>
                </a:solidFill>
              </a:rPr>
              <a:t>, néhány kivételtől eltekintve a tejsav termelő fajokat tudja irányítottan növelni a többi rostbontóval szemben. Nagyon gyakran használjuk.</a:t>
            </a:r>
          </a:p>
          <a:p>
            <a:pPr marL="92075" indent="0" algn="l"/>
            <a:endParaRPr lang="hu-HU" sz="800" dirty="0">
              <a:solidFill>
                <a:schemeClr val="tx1"/>
              </a:solidFill>
            </a:endParaRPr>
          </a:p>
          <a:p>
            <a:pPr marL="92075" indent="0" algn="l"/>
            <a:r>
              <a:rPr lang="hu-HU" sz="2800" b="1" dirty="0" err="1">
                <a:solidFill>
                  <a:schemeClr val="tx1"/>
                </a:solidFill>
              </a:rPr>
              <a:t>Kito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err="1">
                <a:solidFill>
                  <a:schemeClr val="tx1"/>
                </a:solidFill>
              </a:rPr>
              <a:t>oligoszacharid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dirty="0">
                <a:solidFill>
                  <a:schemeClr val="tx1"/>
                </a:solidFill>
              </a:rPr>
              <a:t>– megköti a zsírokat, így kiéhezteti a </a:t>
            </a:r>
            <a:r>
              <a:rPr lang="hu-HU" sz="2800" dirty="0" err="1">
                <a:solidFill>
                  <a:schemeClr val="tx1"/>
                </a:solidFill>
              </a:rPr>
              <a:t>Desolfovibrio</a:t>
            </a:r>
            <a:r>
              <a:rPr lang="hu-HU" sz="2800" dirty="0">
                <a:solidFill>
                  <a:schemeClr val="tx1"/>
                </a:solidFill>
              </a:rPr>
              <a:t> fajokat. Célzott helyzetben alkalmazzuk a bélflóra státusz alapján.</a:t>
            </a:r>
          </a:p>
          <a:p>
            <a:pPr marL="92075" indent="0" algn="l"/>
            <a:endParaRPr lang="hu-HU" sz="800" dirty="0">
              <a:solidFill>
                <a:schemeClr val="tx1"/>
              </a:solidFill>
            </a:endParaRPr>
          </a:p>
          <a:p>
            <a:pPr marL="92075" indent="0" algn="l"/>
            <a:r>
              <a:rPr lang="hu-HU" sz="2800" b="1" dirty="0">
                <a:solidFill>
                  <a:schemeClr val="tx1"/>
                </a:solidFill>
              </a:rPr>
              <a:t>Hűtött keményítő </a:t>
            </a:r>
            <a:r>
              <a:rPr lang="hu-HU" sz="2800" dirty="0">
                <a:solidFill>
                  <a:schemeClr val="tx1"/>
                </a:solidFill>
              </a:rPr>
              <a:t>– sok vajsav termelő faj is fel tud rajtuk nőni. Célzottan alkalmazzuk a bélflóra státusz alapján.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F2BEA97-B2E0-6438-75B6-1F39DCC4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138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f82e7cf5c0_0_95"/>
          <p:cNvSpPr txBox="1">
            <a:spLocks noGrp="1"/>
          </p:cNvSpPr>
          <p:nvPr>
            <p:ph type="ctrTitle"/>
          </p:nvPr>
        </p:nvSpPr>
        <p:spPr>
          <a:xfrm>
            <a:off x="1074420" y="484505"/>
            <a:ext cx="1069848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Széklettranszplantáció – igen vagy nem? Mikor igen, mikor nem?</a:t>
            </a:r>
            <a:endParaRPr b="1" dirty="0"/>
          </a:p>
        </p:txBody>
      </p:sp>
      <p:sp>
        <p:nvSpPr>
          <p:cNvPr id="199" name="Google Shape;199;g2f82e7cf5c0_0_95"/>
          <p:cNvSpPr txBox="1">
            <a:spLocks noGrp="1"/>
          </p:cNvSpPr>
          <p:nvPr>
            <p:ph type="subTitle" idx="1"/>
          </p:nvPr>
        </p:nvSpPr>
        <p:spPr>
          <a:xfrm>
            <a:off x="1074420" y="2148840"/>
            <a:ext cx="15910560" cy="69265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dirty="0">
                <a:solidFill>
                  <a:schemeClr val="tx1"/>
                </a:solidFill>
              </a:rPr>
              <a:t>Jelenleg kizárólag </a:t>
            </a:r>
            <a:r>
              <a:rPr lang="hu-HU" sz="2800" dirty="0" err="1">
                <a:solidFill>
                  <a:schemeClr val="tx1"/>
                </a:solidFill>
              </a:rPr>
              <a:t>Clostridium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difficile</a:t>
            </a:r>
            <a:r>
              <a:rPr lang="hu-HU" sz="2800" dirty="0">
                <a:solidFill>
                  <a:schemeClr val="tx1"/>
                </a:solidFill>
              </a:rPr>
              <a:t> fertőzés esetén engedélyezett.  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tx1"/>
                </a:solidFill>
              </a:rPr>
              <a:t>Milyen előnnyel járhat széklet transzplantálása?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</a:rPr>
              <a:t>A </a:t>
            </a:r>
            <a:r>
              <a:rPr lang="hu-HU" sz="2800" dirty="0" err="1">
                <a:solidFill>
                  <a:schemeClr val="tx1"/>
                </a:solidFill>
              </a:rPr>
              <a:t>Clostridium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difficile</a:t>
            </a:r>
            <a:r>
              <a:rPr lang="hu-HU" sz="2800" dirty="0">
                <a:solidFill>
                  <a:schemeClr val="tx1"/>
                </a:solidFill>
              </a:rPr>
              <a:t> lehet erősen antibiotikum rezisztens - a széles spektrumú antibiotikum erősen károsíthatja a bélflórát.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</a:rPr>
              <a:t>Gyakran látjuk hogy ha nagyon kiürül a bélflóra, akkor patogének is megtelepedhetnek – ehelyett jobb lehet egy egészséges ember flórája.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hu-HU" sz="2800" b="1" dirty="0">
                <a:solidFill>
                  <a:schemeClr val="tx1"/>
                </a:solidFill>
              </a:rPr>
              <a:t>Milyen nehézségekkel járhat széklet transzplantálása?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</a:rPr>
              <a:t>Jelenleg az orvosi protokoll szerint csak a klasszikus </a:t>
            </a:r>
            <a:r>
              <a:rPr lang="hu-HU" sz="2800" dirty="0" err="1">
                <a:solidFill>
                  <a:schemeClr val="tx1"/>
                </a:solidFill>
              </a:rPr>
              <a:t>enterális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patogénekre</a:t>
            </a:r>
            <a:r>
              <a:rPr lang="hu-HU" sz="2800" dirty="0">
                <a:solidFill>
                  <a:schemeClr val="tx1"/>
                </a:solidFill>
              </a:rPr>
              <a:t> szűrik a mintát, teljes flóraösszetételt nem vizsgálnak. 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</a:rPr>
              <a:t>A klasszikus </a:t>
            </a:r>
            <a:r>
              <a:rPr lang="hu-HU" sz="2800" dirty="0" err="1">
                <a:solidFill>
                  <a:schemeClr val="tx1"/>
                </a:solidFill>
              </a:rPr>
              <a:t>enterális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dirty="0" err="1">
                <a:solidFill>
                  <a:schemeClr val="tx1"/>
                </a:solidFill>
              </a:rPr>
              <a:t>patogéneken</a:t>
            </a:r>
            <a:r>
              <a:rPr lang="hu-HU" sz="2800" dirty="0">
                <a:solidFill>
                  <a:schemeClr val="tx1"/>
                </a:solidFill>
              </a:rPr>
              <a:t> túl is gyakran találunk patogénként leírt fajokat a vastagbélben.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</a:rPr>
              <a:t>A daganatindító hatású fajok egészségesnek látszó emberekben is jelen lehetnek.</a:t>
            </a:r>
          </a:p>
          <a:p>
            <a:pPr lvl="0" indent="-457200" algn="l" rtl="0">
              <a:spcBef>
                <a:spcPts val="64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1"/>
                </a:solidFill>
              </a:rPr>
              <a:t>Gyulladt bélfal esetén egyes </a:t>
            </a:r>
            <a:r>
              <a:rPr lang="hu-HU" sz="2800" dirty="0" err="1">
                <a:solidFill>
                  <a:schemeClr val="tx1"/>
                </a:solidFill>
              </a:rPr>
              <a:t>kommenzális</a:t>
            </a:r>
            <a:r>
              <a:rPr lang="hu-HU" sz="2800" dirty="0">
                <a:solidFill>
                  <a:schemeClr val="tx1"/>
                </a:solidFill>
              </a:rPr>
              <a:t> flóra által termelt </a:t>
            </a:r>
            <a:r>
              <a:rPr lang="hu-HU" sz="2800" dirty="0" err="1">
                <a:solidFill>
                  <a:schemeClr val="tx1"/>
                </a:solidFill>
              </a:rPr>
              <a:t>metabolitok</a:t>
            </a:r>
            <a:r>
              <a:rPr lang="hu-HU" sz="2800" dirty="0">
                <a:solidFill>
                  <a:schemeClr val="tx1"/>
                </a:solidFill>
              </a:rPr>
              <a:t> is problémákat provokálhatnak.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782CCE6-001A-5B34-6CC0-5D87CF46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" y="9519190"/>
            <a:ext cx="18283427" cy="7824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31307</TotalTime>
  <Words>7248</Words>
  <Application>Microsoft Office PowerPoint</Application>
  <PresentationFormat>Egyéni</PresentationFormat>
  <Paragraphs>662</Paragraphs>
  <Slides>100</Slides>
  <Notes>41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100</vt:i4>
      </vt:variant>
    </vt:vector>
  </HeadingPairs>
  <TitlesOfParts>
    <vt:vector size="104" baseType="lpstr">
      <vt:lpstr>Arial</vt:lpstr>
      <vt:lpstr>Calibri</vt:lpstr>
      <vt:lpstr>Times New Roman</vt:lpstr>
      <vt:lpstr>Office Theme</vt:lpstr>
      <vt:lpstr>A mikrobiom immunológiai jelentősége</vt:lpstr>
      <vt:lpstr>Mi is az a mikrobiom?</vt:lpstr>
      <vt:lpstr>PowerPoint-bemutató</vt:lpstr>
      <vt:lpstr>Miért kritikus a bélflóra ismerete, amikor immunológiai kérdésekről beszélünk?</vt:lpstr>
      <vt:lpstr>PowerPoint-bemutató</vt:lpstr>
      <vt:lpstr>Adjunk hát vajsavat minden autoimmun betegnek! Vagy mégsem?</vt:lpstr>
      <vt:lpstr>A nyálkahártya egészsége az egészség alapja</vt:lpstr>
      <vt:lpstr>PowerPoint-bemutató</vt:lpstr>
      <vt:lpstr>Mit is várunk a bélflórától?</vt:lpstr>
      <vt:lpstr>Hogyan tekintsünk egy mikrobiom vizsgálatra?</vt:lpstr>
      <vt:lpstr>Mikrobiom vizsgáló eszközök: klinikai mikrobiológia</vt:lpstr>
      <vt:lpstr>Klinikai mikrobiológia</vt:lpstr>
      <vt:lpstr>PowerPoint-bemutató</vt:lpstr>
      <vt:lpstr>16SrRNS alapú szekvenálás adta lehetőségek</vt:lpstr>
      <vt:lpstr>PowerPoint-bemutató</vt:lpstr>
      <vt:lpstr>Shotgun alapú szekvenálás adta lehetőségek</vt:lpstr>
      <vt:lpstr>PowerPoint-bemutató</vt:lpstr>
      <vt:lpstr>Milyen kézzelfogható információkat kaphatunk?</vt:lpstr>
      <vt:lpstr>Funkcionális csoportok</vt:lpstr>
      <vt:lpstr>Funkcionális csoportok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 </vt:lpstr>
      <vt:lpstr>Funkcionális csoportok</vt:lpstr>
      <vt:lpstr>Funkcionális csoportok </vt:lpstr>
      <vt:lpstr>Emberi DNS-ről a mintában</vt:lpstr>
      <vt:lpstr>PowerPoint-bemutató</vt:lpstr>
      <vt:lpstr>Gombák</vt:lpstr>
      <vt:lpstr>Metabolitok</vt:lpstr>
      <vt:lpstr>SCFA – mi a jó, mennyi a jó?</vt:lpstr>
      <vt:lpstr>Vajsav – Butirát paradoxon</vt:lpstr>
      <vt:lpstr>Propionát paradoxon? Acetát paradoxon?</vt:lpstr>
      <vt:lpstr>PowerPoint-bemutató</vt:lpstr>
      <vt:lpstr>Szukcinát, azaz borostyánkősav</vt:lpstr>
      <vt:lpstr>Onkometabolitok</vt:lpstr>
      <vt:lpstr>Mi a jó és mi a nem jó a bélflórában</vt:lpstr>
      <vt:lpstr>Táplálkozás</vt:lpstr>
      <vt:lpstr>Táplálkozás</vt:lpstr>
      <vt:lpstr>Ételek, amelyekről azt mondják, hogy gyulladást és daganatot képesek indítani</vt:lpstr>
      <vt:lpstr>Táplálkozás</vt:lpstr>
      <vt:lpstr>Táplálkozás</vt:lpstr>
      <vt:lpstr>Táplálkozás</vt:lpstr>
      <vt:lpstr>Mikrobiom-bél-agy teggely</vt:lpstr>
      <vt:lpstr>Kell-e mindenkinek probiotikum</vt:lpstr>
      <vt:lpstr>Kell-e mindenkinek probiotikum</vt:lpstr>
      <vt:lpstr>1 kg saláta mindenkinek? A növényi rostok jók vagy rosszak?</vt:lpstr>
      <vt:lpstr>Esetbemutatások</vt:lpstr>
      <vt:lpstr>Egyes baktériumok szerepe a megbetegedésekben: Enterális patogén fajok és virulencia faktoraik</vt:lpstr>
      <vt:lpstr>Enterális patogén virulencia faktoraik</vt:lpstr>
      <vt:lpstr>Tünetek: évek óta nincsen formált széklete</vt:lpstr>
      <vt:lpstr>PowerPoint-bemutató</vt:lpstr>
      <vt:lpstr>PowerPoint-bemutató</vt:lpstr>
      <vt:lpstr>PowerPoint-bemutató</vt:lpstr>
      <vt:lpstr>Előtte – utána – csoda nem biztos, hogy létezik, de a fájdalom sokat csökkenhet</vt:lpstr>
      <vt:lpstr>PowerPoint-bemutató</vt:lpstr>
      <vt:lpstr>Segatella copri (Prevotella copri) – amikor mindent jól csinálsz, és semmi sem jó + IBD + RA?</vt:lpstr>
      <vt:lpstr>Tünetek: Colitis ulcerosa, erős vérzés, súlyvesztés, nem reagált klasszikus kezelésre, antibiotikum kezelésre nagyon rosszul reagált(!)</vt:lpstr>
      <vt:lpstr>Tünetek: Colitis ulcerosa, állandó hasi fájdalom, a vizsgálat időpontjában nem vérzett, de több esetben volt véres a széklet</vt:lpstr>
      <vt:lpstr>Egyes baktériumok szerepe a megbetegedésekben: szájüregre és fogakra ható fajok </vt:lpstr>
      <vt:lpstr>PowerPoint-bemutató</vt:lpstr>
      <vt:lpstr>PowerPoint-bemutató</vt:lpstr>
      <vt:lpstr>PowerPoint-bemutató</vt:lpstr>
      <vt:lpstr>Egyes baktériumok szerepe a megbetegedésekben: Urogenitális hatásokkal bíró fajok</vt:lpstr>
      <vt:lpstr>Urogenitális hatásokkal bíró fajok - A Bacteroides fragilis  fragilizin toxinja hasítja az e-cadherint, és aktiválhatja a β catenint – Tünet: endometroiózis, SM.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Egyes baktériumok szerepe a megbetegedésekben: Daganat indító és daganat fejlődést támogató fajok</vt:lpstr>
      <vt:lpstr>PowerPoint-bemutató</vt:lpstr>
      <vt:lpstr>Egyes baktériumok szerepe a megbetegedésekben: pszicho- és neuroaktív hatások</vt:lpstr>
      <vt:lpstr>PowerPoint-bemutató</vt:lpstr>
      <vt:lpstr>Pszichológiai-neurológiai összefüggések</vt:lpstr>
      <vt:lpstr>PowerPoint-bemutató</vt:lpstr>
      <vt:lpstr>PowerPoint-bemutató</vt:lpstr>
      <vt:lpstr>PowerPoint-bemutató</vt:lpstr>
      <vt:lpstr>Egyes baktériumok szerepe a megbetegedésekben: hormonokra és a vércukor szintre kifejtett hatások</vt:lpstr>
      <vt:lpstr>PowerPoint-bemutató</vt:lpstr>
      <vt:lpstr>PowerPoint-bemutató</vt:lpstr>
      <vt:lpstr>PowerPoint-bemutató</vt:lpstr>
      <vt:lpstr>PowerPoint-bemutató</vt:lpstr>
      <vt:lpstr>Mi lehet a megoldás?</vt:lpstr>
      <vt:lpstr>Táplálkozás</vt:lpstr>
      <vt:lpstr>Probiotikumok</vt:lpstr>
      <vt:lpstr>Postbiotikumok</vt:lpstr>
      <vt:lpstr>Polifenolok a bérflóra regenerációban – pro és kontra</vt:lpstr>
      <vt:lpstr>1 kg saláta mindenkinek? A növényi rostok jók vagy rosszak?</vt:lpstr>
      <vt:lpstr>Mi a helyzet a kiegészítőként használt rostokkal és a szelektív rostokkal? Prebiotikumok</vt:lpstr>
      <vt:lpstr>Széklettranszplantáció – igen vagy nem? Mikor igen, mikor nem?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Lányi Katalin</dc:creator>
  <cp:lastModifiedBy>Kata Lányi</cp:lastModifiedBy>
  <cp:revision>325</cp:revision>
  <dcterms:created xsi:type="dcterms:W3CDTF">2006-08-16T00:00:00Z</dcterms:created>
  <dcterms:modified xsi:type="dcterms:W3CDTF">2025-01-18T22:29:24Z</dcterms:modified>
</cp:coreProperties>
</file>